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9" r:id="rId4"/>
  </p:sldMasterIdLst>
  <p:notesMasterIdLst>
    <p:notesMasterId r:id="rId26"/>
  </p:notesMasterIdLst>
  <p:sldIdLst>
    <p:sldId id="811" r:id="rId5"/>
    <p:sldId id="6011" r:id="rId6"/>
    <p:sldId id="5998" r:id="rId7"/>
    <p:sldId id="5938" r:id="rId8"/>
    <p:sldId id="5974" r:id="rId9"/>
    <p:sldId id="5975" r:id="rId10"/>
    <p:sldId id="6001" r:id="rId11"/>
    <p:sldId id="6012" r:id="rId12"/>
    <p:sldId id="6003" r:id="rId13"/>
    <p:sldId id="6014" r:id="rId14"/>
    <p:sldId id="6002" r:id="rId15"/>
    <p:sldId id="6019" r:id="rId16"/>
    <p:sldId id="6010" r:id="rId17"/>
    <p:sldId id="6015" r:id="rId18"/>
    <p:sldId id="5992" r:id="rId19"/>
    <p:sldId id="5988" r:id="rId20"/>
    <p:sldId id="5984" r:id="rId21"/>
    <p:sldId id="5930" r:id="rId22"/>
    <p:sldId id="260" r:id="rId23"/>
    <p:sldId id="6018" r:id="rId24"/>
    <p:sldId id="6016" r:id="rId25"/>
  </p:sldIdLst>
  <p:sldSz cx="12192000" cy="6858000"/>
  <p:notesSz cx="6888163" cy="10021888"/>
  <p:embeddedFontLst>
    <p:embeddedFont>
      <p:font typeface="Montserrat" panose="00000500000000000000" pitchFamily="2" charset="0"/>
      <p:regular r:id="rId27"/>
      <p:bold r:id="rId28"/>
      <p:italic r:id="rId29"/>
      <p:boldItalic r:id="rId30"/>
    </p:embeddedFont>
    <p:embeddedFont>
      <p:font typeface="Montserrat Light" panose="00000400000000000000" pitchFamily="2" charset="0"/>
      <p:regular r:id="rId31"/>
      <p:italic r:id="rId32"/>
    </p:embeddedFont>
    <p:embeddedFont>
      <p:font typeface="Montserrat SemiBold" panose="000007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D89341-D1E9-A92B-4422-38C1E1A7508D}" name="Lindsay Brownless" initials="LB" userId="S::Lindsay.Brownless@electralink.co.uk::6fb5ac75-97cc-4a35-8ad6-1a6a4e89d12b" providerId="AD"/>
  <p188:author id="{5F59C9D4-C328-9397-6C5D-A285BEFC6C94}" name="Veronica Parodi" initials="VP" userId="S::veronica.parodi@electralink.co.uk::72e45e67-de0b-42e0-b9b5-41a99269f7c7" providerId="AD"/>
  <p188:author id="{315034DF-BD9F-2F25-DE0A-EA78CA3479AD}" name="Rosella Jones" initials="RJ" userId="S::Rosella.Jones@electralink.co.uk::ebf10279-a8b8-4190-ad55-34ad4d8a497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15315A"/>
    <a:srgbClr val="FDD748"/>
    <a:srgbClr val="F7E8C9"/>
    <a:srgbClr val="F37A1F"/>
    <a:srgbClr val="FAD7CC"/>
    <a:srgbClr val="ED8017"/>
    <a:srgbClr val="F8B33D"/>
    <a:srgbClr val="0079C4"/>
    <a:srgbClr val="F27A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34E525-441C-41B9-A03D-DF8BF31BBB5E}" v="1" dt="2026-01-27T12:56:27.561"/>
    <p1510:client id="{A18C2EC0-CB3D-4877-ADE8-EFFE85716EB1}" v="2" dt="2026-01-27T12:37:46.5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59" autoAdjust="0"/>
    <p:restoredTop sz="94658"/>
  </p:normalViewPr>
  <p:slideViewPr>
    <p:cSldViewPr snapToGrid="0">
      <p:cViewPr varScale="1">
        <p:scale>
          <a:sx n="51" d="100"/>
          <a:sy n="51" d="100"/>
        </p:scale>
        <p:origin x="634" y="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font" Target="fonts/font8.fntdata"/><Relationship Id="rId42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3.fntdata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7.fntdata"/><Relationship Id="rId3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576642B5-0BC1-438F-80D3-1B6686E58130}" type="datetimeFigureOut">
              <a:rPr lang="en-GB" smtClean="0"/>
              <a:t>27/01/2026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25" tIns="48312" rIns="96625" bIns="48312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3034"/>
            <a:ext cx="5510530" cy="3946118"/>
          </a:xfrm>
          <a:prstGeom prst="rect">
            <a:avLst/>
          </a:prstGeom>
        </p:spPr>
        <p:txBody>
          <a:bodyPr vert="horz" lIns="96625" tIns="48312" rIns="96625" bIns="483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D53F5600-7B1A-4F15-BE71-9170F82081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799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24EB17-498C-D52D-1A74-C5884BF54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B89810-B08C-8F5A-39CA-155209D6B2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C2DD42-8A05-B9CF-E0C3-F73D7A6ABB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32F910-436C-88DE-F797-5D03792219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A6CF8-CC6E-FF47-8B89-B2F28CF919C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289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6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6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10.jpeg"/><Relationship Id="rId4" Type="http://schemas.openxmlformats.org/officeDocument/2006/relationships/image" Target="../media/image6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EB19E60-895E-6849-8546-1866AC8D2A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7" b="16482"/>
          <a:stretch/>
        </p:blipFill>
        <p:spPr>
          <a:xfrm>
            <a:off x="0" y="0"/>
            <a:ext cx="12207943" cy="42976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F32A81-BA64-EF4B-853D-EB7487AF10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-7972" y="1"/>
            <a:ext cx="12207943" cy="4307840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9516216-DD75-1046-A173-361186D8D1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7360" y="4787644"/>
            <a:ext cx="9192260" cy="50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3000" kern="1200" dirty="0">
                <a:solidFill>
                  <a:srgbClr val="F27A20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| Presentation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28C2148-F86D-144D-9755-CF40B36C58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86511" y="5880776"/>
            <a:ext cx="1335646" cy="4958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kern="1200" dirty="0">
                <a:solidFill>
                  <a:srgbClr val="F27A20"/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7475E57-E8F6-AA4B-84D4-7D937AE9B7B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" y="1014730"/>
            <a:ext cx="9664700" cy="2146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C49CB2-1810-9A46-9220-7097F7E2C0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820" y="441643"/>
            <a:ext cx="3604578" cy="170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444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1572126" y="3087152"/>
            <a:ext cx="10619874" cy="2873426"/>
          </a:xfrm>
          <a:prstGeom prst="rect">
            <a:avLst/>
          </a:prstGeom>
          <a:gradFill flip="none" rotWithShape="1">
            <a:gsLst>
              <a:gs pos="19000">
                <a:srgbClr val="7F543E"/>
              </a:gs>
              <a:gs pos="45000">
                <a:srgbClr val="EE7820"/>
              </a:gs>
              <a:gs pos="6000">
                <a:srgbClr val="16315B"/>
              </a:gs>
              <a:gs pos="100000">
                <a:srgbClr val="F8B33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350F8F0D-1A42-F66E-4972-31F563C7B9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21338720">
            <a:off x="1292942" y="1035400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948390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datory slide for external facing present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picture containing sky, outdoor, pylon, outdoor object&#10;&#10;Description automatically generated">
            <a:extLst>
              <a:ext uri="{FF2B5EF4-FFF2-40B4-BE49-F238E27FC236}">
                <a16:creationId xmlns:a16="http://schemas.microsoft.com/office/drawing/2014/main" id="{28D57CA5-8EA2-CD64-9AE5-4264EFC1DE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92" t="-56" r="22979" b="56"/>
          <a:stretch/>
        </p:blipFill>
        <p:spPr>
          <a:xfrm>
            <a:off x="5725158" y="-12356"/>
            <a:ext cx="6466842" cy="68703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C173355-455E-191A-A5CE-678CDD97A3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5715357" y="0"/>
            <a:ext cx="6476643" cy="687035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96C0199-AF39-A48A-19F2-0B51C6084B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93" b="30796"/>
          <a:stretch/>
        </p:blipFill>
        <p:spPr>
          <a:xfrm>
            <a:off x="4768791" y="5372678"/>
            <a:ext cx="7423209" cy="1485322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FDB14C1D-6008-48A9-8304-69666B1FE7E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5091" y="411352"/>
            <a:ext cx="1483936" cy="6391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DCA524E-6109-B09D-D287-041B367336E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91" y="4229203"/>
            <a:ext cx="1998074" cy="1289482"/>
          </a:xfrm>
          <a:prstGeom prst="rect">
            <a:avLst/>
          </a:prstGeom>
        </p:spPr>
      </p:pic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B983AAAD-9640-5658-4FAE-25EC623D11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5091" y="1924050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rgbClr val="F27A20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Full Name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AD511B12-C19E-9548-7195-294B8F41E5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5091" y="2612819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79C4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err="1"/>
              <a:t>Name.Surname@electralink.co.uk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5258AA8F-1459-E076-C7BB-C518FAE481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5091" y="3242211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79C4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Phone number</a:t>
            </a:r>
          </a:p>
        </p:txBody>
      </p:sp>
    </p:spTree>
    <p:extLst>
      <p:ext uri="{BB962C8B-B14F-4D97-AF65-F5344CB8AC3E}">
        <p14:creationId xmlns:p14="http://schemas.microsoft.com/office/powerpoint/2010/main" val="2068196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oints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3ECE44-E772-D7E8-EF48-1330E09C4FD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9283" y="2534773"/>
            <a:ext cx="10584649" cy="398736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EC76F07-770E-B4CE-AD15-C40ACAC9C40D}"/>
              </a:ext>
            </a:extLst>
          </p:cNvPr>
          <p:cNvGrpSpPr/>
          <p:nvPr userDrawn="1"/>
        </p:nvGrpSpPr>
        <p:grpSpPr>
          <a:xfrm>
            <a:off x="8589559" y="4894130"/>
            <a:ext cx="723888" cy="707707"/>
            <a:chOff x="527034" y="5313123"/>
            <a:chExt cx="1078630" cy="103805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29C86EF-9934-4A95-9E6F-CE4B00E3C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5" name="Oval 11">
              <a:extLst>
                <a:ext uri="{FF2B5EF4-FFF2-40B4-BE49-F238E27FC236}">
                  <a16:creationId xmlns:a16="http://schemas.microsoft.com/office/drawing/2014/main" id="{DFD66C06-EB44-2957-C012-97BBA3820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ED8017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6" name="Text Placeholder 5">
              <a:extLst>
                <a:ext uri="{FF2B5EF4-FFF2-40B4-BE49-F238E27FC236}">
                  <a16:creationId xmlns:a16="http://schemas.microsoft.com/office/drawing/2014/main" id="{E2CBD197-BBEF-FE6A-6D8E-336E26458234}"/>
                </a:ext>
              </a:extLst>
            </p:cNvPr>
            <p:cNvSpPr txBox="1">
              <a:spLocks/>
            </p:cNvSpPr>
            <p:nvPr/>
          </p:nvSpPr>
          <p:spPr>
            <a:xfrm>
              <a:off x="662889" y="5607708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sz="2000" kern="0">
                  <a:solidFill>
                    <a:srgbClr val="FFFFFF"/>
                  </a:solidFill>
                  <a:latin typeface="Montserrat SemiBold"/>
                  <a:cs typeface="Open Sans"/>
                </a:rPr>
                <a:t>5</a:t>
              </a: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SemiBold"/>
                <a:ea typeface="+mn-ea"/>
                <a:cs typeface="Open Sans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67FAB69-D97F-DF1E-5DF6-2961BE80A8DD}"/>
              </a:ext>
            </a:extLst>
          </p:cNvPr>
          <p:cNvGrpSpPr/>
          <p:nvPr userDrawn="1"/>
        </p:nvGrpSpPr>
        <p:grpSpPr>
          <a:xfrm>
            <a:off x="7442323" y="3119073"/>
            <a:ext cx="723888" cy="707707"/>
            <a:chOff x="527034" y="5313123"/>
            <a:chExt cx="1078630" cy="103805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42AA113-2C06-4C33-1250-892B4AEBE9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0" name="Oval 11">
              <a:extLst>
                <a:ext uri="{FF2B5EF4-FFF2-40B4-BE49-F238E27FC236}">
                  <a16:creationId xmlns:a16="http://schemas.microsoft.com/office/drawing/2014/main" id="{0092C447-180B-2D2D-7C8B-AAA07A065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15315A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1" name="Text Placeholder 5">
              <a:extLst>
                <a:ext uri="{FF2B5EF4-FFF2-40B4-BE49-F238E27FC236}">
                  <a16:creationId xmlns:a16="http://schemas.microsoft.com/office/drawing/2014/main" id="{231ED683-CDC3-40BD-C9DF-B8ED9CBC5A16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sz="2000" kern="0">
                  <a:solidFill>
                    <a:srgbClr val="FFFFFF"/>
                  </a:solidFill>
                  <a:latin typeface="Montserrat SemiBold"/>
                  <a:cs typeface="Open Sans"/>
                </a:rPr>
                <a:t>4</a:t>
              </a: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SemiBold"/>
                <a:ea typeface="+mn-ea"/>
                <a:cs typeface="Open San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AD7B5C5-99E8-27FB-41EB-F224F90D17F8}"/>
              </a:ext>
            </a:extLst>
          </p:cNvPr>
          <p:cNvGrpSpPr/>
          <p:nvPr userDrawn="1"/>
        </p:nvGrpSpPr>
        <p:grpSpPr>
          <a:xfrm>
            <a:off x="5419663" y="2585760"/>
            <a:ext cx="723888" cy="707707"/>
            <a:chOff x="527034" y="5313123"/>
            <a:chExt cx="1078630" cy="103805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EB044F6-34AF-D3C7-85C5-D8AB75B9F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6" name="Oval 11">
              <a:extLst>
                <a:ext uri="{FF2B5EF4-FFF2-40B4-BE49-F238E27FC236}">
                  <a16:creationId xmlns:a16="http://schemas.microsoft.com/office/drawing/2014/main" id="{FD81697F-C627-DDB5-C55D-458535728A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0079C4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7" name="Text Placeholder 5">
              <a:extLst>
                <a:ext uri="{FF2B5EF4-FFF2-40B4-BE49-F238E27FC236}">
                  <a16:creationId xmlns:a16="http://schemas.microsoft.com/office/drawing/2014/main" id="{6C203EBA-5B86-F3D0-F87F-8143469174BD}"/>
                </a:ext>
              </a:extLst>
            </p:cNvPr>
            <p:cNvSpPr txBox="1">
              <a:spLocks/>
            </p:cNvSpPr>
            <p:nvPr/>
          </p:nvSpPr>
          <p:spPr>
            <a:xfrm>
              <a:off x="662889" y="5618382"/>
              <a:ext cx="798496" cy="587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3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F92D9DA-EA5C-C92B-CC33-906CE71F3480}"/>
              </a:ext>
            </a:extLst>
          </p:cNvPr>
          <p:cNvGrpSpPr/>
          <p:nvPr userDrawn="1"/>
        </p:nvGrpSpPr>
        <p:grpSpPr>
          <a:xfrm>
            <a:off x="3431667" y="3236018"/>
            <a:ext cx="723888" cy="707707"/>
            <a:chOff x="527034" y="5313123"/>
            <a:chExt cx="1078630" cy="1038056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F57EDFE-3556-E8FF-A866-A0AC4A9BA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2" name="Oval 11">
              <a:extLst>
                <a:ext uri="{FF2B5EF4-FFF2-40B4-BE49-F238E27FC236}">
                  <a16:creationId xmlns:a16="http://schemas.microsoft.com/office/drawing/2014/main" id="{A1C8F4BA-25A4-BC9E-7F95-E63CC8202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ED8017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3" name="Text Placeholder 5">
              <a:extLst>
                <a:ext uri="{FF2B5EF4-FFF2-40B4-BE49-F238E27FC236}">
                  <a16:creationId xmlns:a16="http://schemas.microsoft.com/office/drawing/2014/main" id="{C91A0C2C-D2CA-15A8-12EA-531F7C878386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2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3B8FAF6-484F-F085-E634-769E9486E5A5}"/>
              </a:ext>
            </a:extLst>
          </p:cNvPr>
          <p:cNvGrpSpPr/>
          <p:nvPr userDrawn="1"/>
        </p:nvGrpSpPr>
        <p:grpSpPr>
          <a:xfrm>
            <a:off x="2276393" y="5073590"/>
            <a:ext cx="723888" cy="707707"/>
            <a:chOff x="527034" y="5313123"/>
            <a:chExt cx="1078630" cy="1038056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92E1A17-41A3-F7E6-FF4B-3AF73D6D3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6" name="Oval 11">
              <a:extLst>
                <a:ext uri="{FF2B5EF4-FFF2-40B4-BE49-F238E27FC236}">
                  <a16:creationId xmlns:a16="http://schemas.microsoft.com/office/drawing/2014/main" id="{62580A8C-BA8D-4527-E8CF-4162CBA2D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F8B33D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7" name="Text Placeholder 5">
              <a:extLst>
                <a:ext uri="{FF2B5EF4-FFF2-40B4-BE49-F238E27FC236}">
                  <a16:creationId xmlns:a16="http://schemas.microsoft.com/office/drawing/2014/main" id="{AF5EE8F8-316D-B2DF-21BD-40878A484B52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1</a:t>
              </a:r>
            </a:p>
          </p:txBody>
        </p: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03C57093-EF35-F9DA-BE8B-A64756353D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 b="54031"/>
          <a:stretch/>
        </p:blipFill>
        <p:spPr>
          <a:xfrm rot="153443">
            <a:off x="6091026" y="5551269"/>
            <a:ext cx="2418080" cy="986638"/>
          </a:xfrm>
          <a:prstGeom prst="rect">
            <a:avLst/>
          </a:prstGeom>
        </p:spPr>
      </p:pic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72931EDD-DE15-6B1A-1104-823E864473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6495" y="524522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6" name="Text Placeholder 34">
            <a:extLst>
              <a:ext uri="{FF2B5EF4-FFF2-40B4-BE49-F238E27FC236}">
                <a16:creationId xmlns:a16="http://schemas.microsoft.com/office/drawing/2014/main" id="{6B8EEA93-3E2B-CA6F-6489-34C78BD2F4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39475" y="315734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7" name="Text Placeholder 34">
            <a:extLst>
              <a:ext uri="{FF2B5EF4-FFF2-40B4-BE49-F238E27FC236}">
                <a16:creationId xmlns:a16="http://schemas.microsoft.com/office/drawing/2014/main" id="{6F3B7DFC-16EA-BC44-F438-D39FD1B297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90395" y="189242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8" name="Text Placeholder 34">
            <a:extLst>
              <a:ext uri="{FF2B5EF4-FFF2-40B4-BE49-F238E27FC236}">
                <a16:creationId xmlns:a16="http://schemas.microsoft.com/office/drawing/2014/main" id="{B9D8D221-AB1F-EA20-A110-8F397B158D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40375" y="316496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9" name="Text Placeholder 34">
            <a:extLst>
              <a:ext uri="{FF2B5EF4-FFF2-40B4-BE49-F238E27FC236}">
                <a16:creationId xmlns:a16="http://schemas.microsoft.com/office/drawing/2014/main" id="{82D6F6B1-F986-8363-5617-BC2A4DF587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68135" y="504710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</p:spTree>
    <p:extLst>
      <p:ext uri="{BB962C8B-B14F-4D97-AF65-F5344CB8AC3E}">
        <p14:creationId xmlns:p14="http://schemas.microsoft.com/office/powerpoint/2010/main" val="3757187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A6BEA-BB23-545E-A9F1-2914FEBF55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62FAC9-30C5-6CBA-1A4E-301FF2A140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B6A61C-50C4-F91A-5097-FAB730848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E90C-33D5-9B47-A5C8-24BE44313AFE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A56501-A764-A496-E5E9-06559ADCB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08589-8CD8-C9A1-D08D-1D168BC2B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11E-7570-7344-9CE1-2D86B19DEB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786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AF0C895-3CF5-73FB-0F9E-995DFA84B677}"/>
              </a:ext>
            </a:extLst>
          </p:cNvPr>
          <p:cNvCxnSpPr>
            <a:cxnSpLocks/>
          </p:cNvCxnSpPr>
          <p:nvPr userDrawn="1"/>
        </p:nvCxnSpPr>
        <p:spPr>
          <a:xfrm>
            <a:off x="950291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57BF22EC-EAEE-C510-DDCD-F2FDF7000ADF}"/>
              </a:ext>
            </a:extLst>
          </p:cNvPr>
          <p:cNvCxnSpPr>
            <a:cxnSpLocks/>
          </p:cNvCxnSpPr>
          <p:nvPr userDrawn="1"/>
        </p:nvCxnSpPr>
        <p:spPr>
          <a:xfrm>
            <a:off x="4731343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0852C581-9749-32E2-4F4F-87BA356321C2}"/>
              </a:ext>
            </a:extLst>
          </p:cNvPr>
          <p:cNvCxnSpPr>
            <a:cxnSpLocks/>
          </p:cNvCxnSpPr>
          <p:nvPr userDrawn="1"/>
        </p:nvCxnSpPr>
        <p:spPr>
          <a:xfrm>
            <a:off x="8570376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>
            <a:extLst>
              <a:ext uri="{FF2B5EF4-FFF2-40B4-BE49-F238E27FC236}">
                <a16:creationId xmlns:a16="http://schemas.microsoft.com/office/drawing/2014/main" id="{AC6CCB47-5FA5-7743-294A-3A04CA5D3CE4}"/>
              </a:ext>
            </a:extLst>
          </p:cNvPr>
          <p:cNvSpPr/>
          <p:nvPr userDrawn="1"/>
        </p:nvSpPr>
        <p:spPr>
          <a:xfrm>
            <a:off x="359700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7C72A354-D339-D328-F0BB-F2362C0646BA}"/>
              </a:ext>
            </a:extLst>
          </p:cNvPr>
          <p:cNvSpPr/>
          <p:nvPr userDrawn="1"/>
        </p:nvSpPr>
        <p:spPr>
          <a:xfrm>
            <a:off x="4149819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A03BFD85-8A0C-B5EE-C82C-BC1E53FBF1BF}"/>
              </a:ext>
            </a:extLst>
          </p:cNvPr>
          <p:cNvSpPr/>
          <p:nvPr userDrawn="1"/>
        </p:nvSpPr>
        <p:spPr>
          <a:xfrm>
            <a:off x="7915618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E5016F2E-233E-0CB0-9F7D-526C10D881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4" r="-6544" b="57946"/>
          <a:stretch/>
        </p:blipFill>
        <p:spPr>
          <a:xfrm>
            <a:off x="1024679" y="5955396"/>
            <a:ext cx="5235392" cy="902598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186A85-A3BB-FC37-4BAD-8BD34C1D39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0913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2AE61A4-3103-8DD6-8B76-354F18D18F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14530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D9050F5-246E-5337-380D-08B5CB9F03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44409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B345C10-B12B-F29A-9600-1FFE48A225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0913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48741C5A-AE86-EAB1-3CF5-7D4C45F6AB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27782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428FE3B2-46CC-BFAE-683A-4A4E648887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57662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191EDA0-8C16-EEB4-EEF6-62AFC407685C}"/>
              </a:ext>
            </a:extLst>
          </p:cNvPr>
          <p:cNvCxnSpPr>
            <a:cxnSpLocks/>
          </p:cNvCxnSpPr>
          <p:nvPr userDrawn="1"/>
        </p:nvCxnSpPr>
        <p:spPr>
          <a:xfrm>
            <a:off x="950291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0994FAA-6F8A-D2F4-BC8B-5CFECF782616}"/>
              </a:ext>
            </a:extLst>
          </p:cNvPr>
          <p:cNvCxnSpPr>
            <a:cxnSpLocks/>
          </p:cNvCxnSpPr>
          <p:nvPr userDrawn="1"/>
        </p:nvCxnSpPr>
        <p:spPr>
          <a:xfrm>
            <a:off x="4731343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5B5DB78-7209-70CC-2487-35822673B5A2}"/>
              </a:ext>
            </a:extLst>
          </p:cNvPr>
          <p:cNvCxnSpPr>
            <a:cxnSpLocks/>
          </p:cNvCxnSpPr>
          <p:nvPr userDrawn="1"/>
        </p:nvCxnSpPr>
        <p:spPr>
          <a:xfrm>
            <a:off x="8570376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622BE286-029E-3198-AD4B-022E6DB654AD}"/>
              </a:ext>
            </a:extLst>
          </p:cNvPr>
          <p:cNvSpPr/>
          <p:nvPr userDrawn="1"/>
        </p:nvSpPr>
        <p:spPr>
          <a:xfrm>
            <a:off x="359700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EF2A6F3-6676-8246-1532-1AB0864410C7}"/>
              </a:ext>
            </a:extLst>
          </p:cNvPr>
          <p:cNvSpPr/>
          <p:nvPr userDrawn="1"/>
        </p:nvSpPr>
        <p:spPr>
          <a:xfrm>
            <a:off x="4149819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1D8F0A3-859C-5175-C24F-FF29A59046DA}"/>
              </a:ext>
            </a:extLst>
          </p:cNvPr>
          <p:cNvSpPr/>
          <p:nvPr userDrawn="1"/>
        </p:nvSpPr>
        <p:spPr>
          <a:xfrm>
            <a:off x="7915618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75854E76-7806-B562-409B-660F8C855E6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50913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C78CDBCF-DC52-A0A0-C275-67CCE04E0E0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14530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5062DC92-1789-E4C1-7C90-EE4BA61C04D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44409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728F2FA9-9304-5F20-A2AF-AB337F14C3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50913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7E9C8F94-4919-BA72-F8E5-2D505F1C2F4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727782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91C64A20-3A7F-0A24-DE97-CC06ACE6597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57662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D0DD407-72B9-1E0A-875C-67F7432111FA}"/>
              </a:ext>
            </a:extLst>
          </p:cNvPr>
          <p:cNvCxnSpPr>
            <a:cxnSpLocks/>
          </p:cNvCxnSpPr>
          <p:nvPr userDrawn="1"/>
        </p:nvCxnSpPr>
        <p:spPr>
          <a:xfrm>
            <a:off x="950291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8F2E112-00F4-C7DA-1BDC-E8D09DF17058}"/>
              </a:ext>
            </a:extLst>
          </p:cNvPr>
          <p:cNvCxnSpPr>
            <a:cxnSpLocks/>
          </p:cNvCxnSpPr>
          <p:nvPr userDrawn="1"/>
        </p:nvCxnSpPr>
        <p:spPr>
          <a:xfrm>
            <a:off x="4731343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D90978-8A19-D4C4-5BD0-355598C27CBE}"/>
              </a:ext>
            </a:extLst>
          </p:cNvPr>
          <p:cNvCxnSpPr>
            <a:cxnSpLocks/>
          </p:cNvCxnSpPr>
          <p:nvPr userDrawn="1"/>
        </p:nvCxnSpPr>
        <p:spPr>
          <a:xfrm>
            <a:off x="8570376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6D72C8EA-BB87-973E-6BF9-9834E08B2BA6}"/>
              </a:ext>
            </a:extLst>
          </p:cNvPr>
          <p:cNvSpPr/>
          <p:nvPr userDrawn="1"/>
        </p:nvSpPr>
        <p:spPr>
          <a:xfrm>
            <a:off x="359700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80340F8-1ACF-A368-7173-3EEEE90910AD}"/>
              </a:ext>
            </a:extLst>
          </p:cNvPr>
          <p:cNvSpPr/>
          <p:nvPr userDrawn="1"/>
        </p:nvSpPr>
        <p:spPr>
          <a:xfrm>
            <a:off x="4149819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E3C34B6-DC77-E561-DF31-09808CCF4AFD}"/>
              </a:ext>
            </a:extLst>
          </p:cNvPr>
          <p:cNvSpPr/>
          <p:nvPr userDrawn="1"/>
        </p:nvSpPr>
        <p:spPr>
          <a:xfrm>
            <a:off x="7915618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D379D192-8C54-7B60-3EB3-AFFA14E19AF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50913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E28D47B4-BEC1-2F8B-69FF-1C50626D7E9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714530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BF2A29D7-5DA2-743B-5DBB-29D2161B4F5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544409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156C9BDC-B406-3291-6450-49FA6969D01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0913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FE13119E-F285-7194-E989-5369F697ED6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7782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B1D46BA4-BB87-8CC7-74E3-ABC769648A1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557662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</p:spTree>
    <p:extLst>
      <p:ext uri="{BB962C8B-B14F-4D97-AF65-F5344CB8AC3E}">
        <p14:creationId xmlns:p14="http://schemas.microsoft.com/office/powerpoint/2010/main" val="3557409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36C0E8-727D-795E-138B-94A81A48A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5" b="21356"/>
          <a:stretch/>
        </p:blipFill>
        <p:spPr>
          <a:xfrm>
            <a:off x="0" y="2410689"/>
            <a:ext cx="12192000" cy="23615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F60843-D5D0-CDFD-E704-A4B8C37591CF}"/>
              </a:ext>
            </a:extLst>
          </p:cNvPr>
          <p:cNvSpPr/>
          <p:nvPr userDrawn="1"/>
        </p:nvSpPr>
        <p:spPr>
          <a:xfrm>
            <a:off x="0" y="2410689"/>
            <a:ext cx="12192000" cy="2361507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BE5242CA-A85D-A5BB-7E92-780FB72BC4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0" t="45089" r="1" b="11725"/>
          <a:stretch/>
        </p:blipFill>
        <p:spPr>
          <a:xfrm>
            <a:off x="-318359" y="2904972"/>
            <a:ext cx="10933844" cy="2896445"/>
          </a:xfrm>
          <a:prstGeom prst="rect">
            <a:avLst/>
          </a:prstGeom>
          <a:effectLst/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287448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0317280" y="709913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E13B21-E7D5-6AB7-258D-13219061A3C6}"/>
              </a:ext>
            </a:extLst>
          </p:cNvPr>
          <p:cNvSpPr/>
          <p:nvPr userDrawn="1"/>
        </p:nvSpPr>
        <p:spPr>
          <a:xfrm>
            <a:off x="131634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C3C606B4-31CB-74BA-6719-24C76323D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2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589DB2-5967-5CD9-92EB-252E51276CB1}"/>
              </a:ext>
            </a:extLst>
          </p:cNvPr>
          <p:cNvSpPr/>
          <p:nvPr userDrawn="1"/>
        </p:nvSpPr>
        <p:spPr>
          <a:xfrm>
            <a:off x="3382897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2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4" name="Text Placeholder 68">
            <a:extLst>
              <a:ext uri="{FF2B5EF4-FFF2-40B4-BE49-F238E27FC236}">
                <a16:creationId xmlns:a16="http://schemas.microsoft.com/office/drawing/2014/main" id="{D9BC084B-BCCF-A9CE-8D12-873C5ABFF1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84078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28B2F1-7E81-DDFD-8758-3CCC82C617E1}"/>
              </a:ext>
            </a:extLst>
          </p:cNvPr>
          <p:cNvSpPr/>
          <p:nvPr userDrawn="1"/>
        </p:nvSpPr>
        <p:spPr>
          <a:xfrm>
            <a:off x="5458276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3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2" name="Text Placeholder 68">
            <a:extLst>
              <a:ext uri="{FF2B5EF4-FFF2-40B4-BE49-F238E27FC236}">
                <a16:creationId xmlns:a16="http://schemas.microsoft.com/office/drawing/2014/main" id="{CC842440-1BD3-0E42-6D7F-161AD33988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59457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2F6B7A-A9BC-F047-9AC2-D060F537062C}"/>
              </a:ext>
            </a:extLst>
          </p:cNvPr>
          <p:cNvSpPr/>
          <p:nvPr userDrawn="1"/>
        </p:nvSpPr>
        <p:spPr>
          <a:xfrm>
            <a:off x="7536791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4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6" name="Text Placeholder 68">
            <a:extLst>
              <a:ext uri="{FF2B5EF4-FFF2-40B4-BE49-F238E27FC236}">
                <a16:creationId xmlns:a16="http://schemas.microsoft.com/office/drawing/2014/main" id="{266CDEC9-3372-3B79-53E1-A1CDFB151D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37972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B2F478-58CA-8D56-D6AB-463346C20E7E}"/>
              </a:ext>
            </a:extLst>
          </p:cNvPr>
          <p:cNvSpPr/>
          <p:nvPr userDrawn="1"/>
        </p:nvSpPr>
        <p:spPr>
          <a:xfrm>
            <a:off x="131634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6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7" name="Text Placeholder 68">
            <a:extLst>
              <a:ext uri="{FF2B5EF4-FFF2-40B4-BE49-F238E27FC236}">
                <a16:creationId xmlns:a16="http://schemas.microsoft.com/office/drawing/2014/main" id="{F1C90DAB-2C33-77AF-488F-48FAC2F6BD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752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BC81AA1-A4D5-6F50-88C9-65B32BDBDB2E}"/>
              </a:ext>
            </a:extLst>
          </p:cNvPr>
          <p:cNvSpPr/>
          <p:nvPr userDrawn="1"/>
        </p:nvSpPr>
        <p:spPr>
          <a:xfrm>
            <a:off x="3382897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7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9" name="Text Placeholder 68">
            <a:extLst>
              <a:ext uri="{FF2B5EF4-FFF2-40B4-BE49-F238E27FC236}">
                <a16:creationId xmlns:a16="http://schemas.microsoft.com/office/drawing/2014/main" id="{2C8EC35A-87D5-2547-C317-910C2AC124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84078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263D63-2DF6-AB60-34FC-FF95239D7886}"/>
              </a:ext>
            </a:extLst>
          </p:cNvPr>
          <p:cNvSpPr/>
          <p:nvPr userDrawn="1"/>
        </p:nvSpPr>
        <p:spPr>
          <a:xfrm>
            <a:off x="5458276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8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1" name="Text Placeholder 68">
            <a:extLst>
              <a:ext uri="{FF2B5EF4-FFF2-40B4-BE49-F238E27FC236}">
                <a16:creationId xmlns:a16="http://schemas.microsoft.com/office/drawing/2014/main" id="{152EF4F0-0ED0-F96F-FFF0-3DE1F7A103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59457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66918A-2ABC-86D0-8204-3CD5A97864CA}"/>
              </a:ext>
            </a:extLst>
          </p:cNvPr>
          <p:cNvSpPr/>
          <p:nvPr userDrawn="1"/>
        </p:nvSpPr>
        <p:spPr>
          <a:xfrm>
            <a:off x="7536791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9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3" name="Text Placeholder 68">
            <a:extLst>
              <a:ext uri="{FF2B5EF4-FFF2-40B4-BE49-F238E27FC236}">
                <a16:creationId xmlns:a16="http://schemas.microsoft.com/office/drawing/2014/main" id="{A5AAAD25-5063-CE43-C099-FAA31132854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37972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81903BE-898F-690A-B430-C423C1CFB184}"/>
              </a:ext>
            </a:extLst>
          </p:cNvPr>
          <p:cNvSpPr/>
          <p:nvPr userDrawn="1"/>
        </p:nvSpPr>
        <p:spPr>
          <a:xfrm>
            <a:off x="958753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5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6" name="Text Placeholder 68">
            <a:extLst>
              <a:ext uri="{FF2B5EF4-FFF2-40B4-BE49-F238E27FC236}">
                <a16:creationId xmlns:a16="http://schemas.microsoft.com/office/drawing/2014/main" id="{86F3E076-C774-E13F-3C3A-63567970B5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8871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DA9061F-028E-D5B6-A707-779354A23D80}"/>
              </a:ext>
            </a:extLst>
          </p:cNvPr>
          <p:cNvSpPr/>
          <p:nvPr userDrawn="1"/>
        </p:nvSpPr>
        <p:spPr>
          <a:xfrm>
            <a:off x="958753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10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8" name="Text Placeholder 68">
            <a:extLst>
              <a:ext uri="{FF2B5EF4-FFF2-40B4-BE49-F238E27FC236}">
                <a16:creationId xmlns:a16="http://schemas.microsoft.com/office/drawing/2014/main" id="{7D45332A-DECF-82B0-24DB-65FCDE05E96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8871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679235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36C0E8-727D-795E-138B-94A81A48A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5" b="21356"/>
          <a:stretch/>
        </p:blipFill>
        <p:spPr>
          <a:xfrm>
            <a:off x="0" y="2410689"/>
            <a:ext cx="12192000" cy="23615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F60843-D5D0-CDFD-E704-A4B8C37591CF}"/>
              </a:ext>
            </a:extLst>
          </p:cNvPr>
          <p:cNvSpPr/>
          <p:nvPr userDrawn="1"/>
        </p:nvSpPr>
        <p:spPr>
          <a:xfrm>
            <a:off x="0" y="2410689"/>
            <a:ext cx="12192000" cy="2361507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BE5242CA-A85D-A5BB-7E92-780FB72BC4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0" t="45089" r="1" b="11725"/>
          <a:stretch/>
        </p:blipFill>
        <p:spPr>
          <a:xfrm>
            <a:off x="-318359" y="2904972"/>
            <a:ext cx="10933844" cy="2896445"/>
          </a:xfrm>
          <a:prstGeom prst="rect">
            <a:avLst/>
          </a:prstGeom>
          <a:effectLst/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287448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0317280" y="709913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E13B21-E7D5-6AB7-258D-13219061A3C6}"/>
              </a:ext>
            </a:extLst>
          </p:cNvPr>
          <p:cNvSpPr/>
          <p:nvPr userDrawn="1"/>
        </p:nvSpPr>
        <p:spPr>
          <a:xfrm>
            <a:off x="131634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C3C606B4-31CB-74BA-6719-24C76323D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2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589DB2-5967-5CD9-92EB-252E51276CB1}"/>
              </a:ext>
            </a:extLst>
          </p:cNvPr>
          <p:cNvSpPr/>
          <p:nvPr userDrawn="1"/>
        </p:nvSpPr>
        <p:spPr>
          <a:xfrm>
            <a:off x="3382897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2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4" name="Text Placeholder 68">
            <a:extLst>
              <a:ext uri="{FF2B5EF4-FFF2-40B4-BE49-F238E27FC236}">
                <a16:creationId xmlns:a16="http://schemas.microsoft.com/office/drawing/2014/main" id="{D9BC084B-BCCF-A9CE-8D12-873C5ABFF1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84078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28B2F1-7E81-DDFD-8758-3CCC82C617E1}"/>
              </a:ext>
            </a:extLst>
          </p:cNvPr>
          <p:cNvSpPr/>
          <p:nvPr userDrawn="1"/>
        </p:nvSpPr>
        <p:spPr>
          <a:xfrm>
            <a:off x="5458276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3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2" name="Text Placeholder 68">
            <a:extLst>
              <a:ext uri="{FF2B5EF4-FFF2-40B4-BE49-F238E27FC236}">
                <a16:creationId xmlns:a16="http://schemas.microsoft.com/office/drawing/2014/main" id="{CC842440-1BD3-0E42-6D7F-161AD33988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59457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2F6B7A-A9BC-F047-9AC2-D060F537062C}"/>
              </a:ext>
            </a:extLst>
          </p:cNvPr>
          <p:cNvSpPr/>
          <p:nvPr userDrawn="1"/>
        </p:nvSpPr>
        <p:spPr>
          <a:xfrm>
            <a:off x="7536791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4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6" name="Text Placeholder 68">
            <a:extLst>
              <a:ext uri="{FF2B5EF4-FFF2-40B4-BE49-F238E27FC236}">
                <a16:creationId xmlns:a16="http://schemas.microsoft.com/office/drawing/2014/main" id="{266CDEC9-3372-3B79-53E1-A1CDFB151D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37972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B2F478-58CA-8D56-D6AB-463346C20E7E}"/>
              </a:ext>
            </a:extLst>
          </p:cNvPr>
          <p:cNvSpPr/>
          <p:nvPr userDrawn="1"/>
        </p:nvSpPr>
        <p:spPr>
          <a:xfrm>
            <a:off x="131634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6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7" name="Text Placeholder 68">
            <a:extLst>
              <a:ext uri="{FF2B5EF4-FFF2-40B4-BE49-F238E27FC236}">
                <a16:creationId xmlns:a16="http://schemas.microsoft.com/office/drawing/2014/main" id="{F1C90DAB-2C33-77AF-488F-48FAC2F6BD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752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BC81AA1-A4D5-6F50-88C9-65B32BDBDB2E}"/>
              </a:ext>
            </a:extLst>
          </p:cNvPr>
          <p:cNvSpPr/>
          <p:nvPr userDrawn="1"/>
        </p:nvSpPr>
        <p:spPr>
          <a:xfrm>
            <a:off x="3382897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7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9" name="Text Placeholder 68">
            <a:extLst>
              <a:ext uri="{FF2B5EF4-FFF2-40B4-BE49-F238E27FC236}">
                <a16:creationId xmlns:a16="http://schemas.microsoft.com/office/drawing/2014/main" id="{2C8EC35A-87D5-2547-C317-910C2AC124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84078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263D63-2DF6-AB60-34FC-FF95239D7886}"/>
              </a:ext>
            </a:extLst>
          </p:cNvPr>
          <p:cNvSpPr/>
          <p:nvPr userDrawn="1"/>
        </p:nvSpPr>
        <p:spPr>
          <a:xfrm>
            <a:off x="5458276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8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1" name="Text Placeholder 68">
            <a:extLst>
              <a:ext uri="{FF2B5EF4-FFF2-40B4-BE49-F238E27FC236}">
                <a16:creationId xmlns:a16="http://schemas.microsoft.com/office/drawing/2014/main" id="{152EF4F0-0ED0-F96F-FFF0-3DE1F7A103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59457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66918A-2ABC-86D0-8204-3CD5A97864CA}"/>
              </a:ext>
            </a:extLst>
          </p:cNvPr>
          <p:cNvSpPr/>
          <p:nvPr userDrawn="1"/>
        </p:nvSpPr>
        <p:spPr>
          <a:xfrm>
            <a:off x="7536791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9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3" name="Text Placeholder 68">
            <a:extLst>
              <a:ext uri="{FF2B5EF4-FFF2-40B4-BE49-F238E27FC236}">
                <a16:creationId xmlns:a16="http://schemas.microsoft.com/office/drawing/2014/main" id="{A5AAAD25-5063-CE43-C099-FAA31132854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37972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81903BE-898F-690A-B430-C423C1CFB184}"/>
              </a:ext>
            </a:extLst>
          </p:cNvPr>
          <p:cNvSpPr/>
          <p:nvPr userDrawn="1"/>
        </p:nvSpPr>
        <p:spPr>
          <a:xfrm>
            <a:off x="958753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5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6" name="Text Placeholder 68">
            <a:extLst>
              <a:ext uri="{FF2B5EF4-FFF2-40B4-BE49-F238E27FC236}">
                <a16:creationId xmlns:a16="http://schemas.microsoft.com/office/drawing/2014/main" id="{86F3E076-C774-E13F-3C3A-63567970B5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8871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794620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386F30-C6CA-43BA-BFD1-D3C0909EB5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76643" y="5737952"/>
            <a:ext cx="5020364" cy="47996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/>
            </a:lvl1pPr>
          </a:lstStyle>
          <a:p>
            <a:pPr algn="r"/>
            <a:r>
              <a:rPr lang="en-US" sz="1800">
                <a:solidFill>
                  <a:srgbClr val="F5981F"/>
                </a:solidFill>
              </a:rPr>
              <a:t>Email: </a:t>
            </a:r>
            <a:r>
              <a:rPr lang="en-US" sz="1800" err="1">
                <a:solidFill>
                  <a:srgbClr val="16315B"/>
                </a:solidFill>
              </a:rPr>
              <a:t>email.address@electralink.co.uk</a:t>
            </a:r>
            <a:endParaRPr lang="en-GB" sz="1800">
              <a:solidFill>
                <a:srgbClr val="16315B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94A25AC-DE4E-1B60-D7B0-88AE4F34D2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7" r="10843"/>
          <a:stretch/>
        </p:blipFill>
        <p:spPr>
          <a:xfrm>
            <a:off x="0" y="0"/>
            <a:ext cx="6476642" cy="687035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DA86DBA-6FE1-264A-77E1-F681185295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0" y="0"/>
            <a:ext cx="6476643" cy="6870357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114CE82-3B77-D3FD-9533-D8E4F7BC65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41734" y="2890236"/>
            <a:ext cx="4474861" cy="1237452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32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Section</a:t>
            </a:r>
            <a:br>
              <a:rPr lang="en-GB"/>
            </a:br>
            <a:r>
              <a:rPr lang="en-GB"/>
              <a:t>Header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BA5CAC-E79E-77A7-CF70-AFAEF978E7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42150" y="4425950"/>
            <a:ext cx="4454525" cy="40242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>
                <a:solidFill>
                  <a:srgbClr val="ED8017"/>
                </a:solidFill>
              </a:defRPr>
            </a:lvl1pPr>
          </a:lstStyle>
          <a:p>
            <a:pPr lvl="0"/>
            <a:r>
              <a:rPr lang="en-GB"/>
              <a:t>By Person Name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8BCC5310-E988-9CA5-B39D-A989347DE6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42150" y="4938698"/>
            <a:ext cx="4454525" cy="40242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>
                <a:solidFill>
                  <a:srgbClr val="15315A"/>
                </a:solidFill>
              </a:defRPr>
            </a:lvl1pPr>
          </a:lstStyle>
          <a:p>
            <a:pPr lvl="0"/>
            <a:r>
              <a:rPr lang="en-GB"/>
              <a:t>Job Title - ElectraLink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935D28-1AE7-463C-B37E-CEADA7D976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DB72590-74B2-3718-5BE1-92653EC161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49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olou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unset&#10;&#10;Description automatically generated">
            <a:extLst>
              <a:ext uri="{FF2B5EF4-FFF2-40B4-BE49-F238E27FC236}">
                <a16:creationId xmlns:a16="http://schemas.microsoft.com/office/drawing/2014/main" id="{A298BACB-9CEB-335D-FFFC-29478775E0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" r="21789"/>
          <a:stretch/>
        </p:blipFill>
        <p:spPr>
          <a:xfrm>
            <a:off x="0" y="0"/>
            <a:ext cx="12255132" cy="6858000"/>
          </a:xfrm>
          <a:prstGeom prst="rect">
            <a:avLst/>
          </a:prstGeom>
          <a:ln>
            <a:noFill/>
          </a:ln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chemeClr val="bg1"/>
              </a:solidFill>
            </a:endParaRPr>
          </a:p>
        </p:txBody>
      </p:sp>
      <p:pic>
        <p:nvPicPr>
          <p:cNvPr id="9" name="Picture 8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086E379E-807A-DAD5-30B0-E7F8DB6C6F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9538241">
            <a:off x="-939287" y="1407892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516942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F1FD5A17-9BDC-44AE-9477-9818760408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3502" y="1304278"/>
            <a:ext cx="11155363" cy="4627289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15315A"/>
                </a:solidFill>
              </a:defRPr>
            </a:lvl1pPr>
            <a:lvl2pPr>
              <a:defRPr sz="1600">
                <a:solidFill>
                  <a:srgbClr val="15315A"/>
                </a:solidFill>
              </a:defRPr>
            </a:lvl2pPr>
            <a:lvl3pPr>
              <a:defRPr sz="1400">
                <a:solidFill>
                  <a:srgbClr val="15315A"/>
                </a:solidFill>
              </a:defRPr>
            </a:lvl3pPr>
            <a:lvl4pPr>
              <a:defRPr sz="1400">
                <a:solidFill>
                  <a:srgbClr val="15315A"/>
                </a:solidFill>
              </a:defRPr>
            </a:lvl4pPr>
            <a:lvl5pPr>
              <a:defRPr sz="1000">
                <a:solidFill>
                  <a:srgbClr val="15315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943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0A5BE55-9332-357F-354B-D4BD255F92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45" b="25291"/>
          <a:stretch/>
        </p:blipFill>
        <p:spPr>
          <a:xfrm>
            <a:off x="0" y="3113717"/>
            <a:ext cx="10668580" cy="287342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0" y="3113717"/>
            <a:ext cx="10668580" cy="2873426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026F89AA-5CD0-922E-A6D7-2E60C79DAA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9"/>
          <a:stretch/>
        </p:blipFill>
        <p:spPr>
          <a:xfrm rot="20896119">
            <a:off x="-438793" y="888823"/>
            <a:ext cx="11664343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314935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imple text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1572126" y="3087152"/>
            <a:ext cx="10619874" cy="2873426"/>
          </a:xfrm>
          <a:prstGeom prst="rect">
            <a:avLst/>
          </a:prstGeom>
          <a:gradFill flip="none" rotWithShape="1">
            <a:gsLst>
              <a:gs pos="19000">
                <a:srgbClr val="7F543E"/>
              </a:gs>
              <a:gs pos="45000">
                <a:srgbClr val="EE7820"/>
              </a:gs>
              <a:gs pos="6000">
                <a:srgbClr val="16315B"/>
              </a:gs>
              <a:gs pos="100000">
                <a:srgbClr val="F8B33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sunset&#10;&#10;Description automatically generated">
            <a:extLst>
              <a:ext uri="{FF2B5EF4-FFF2-40B4-BE49-F238E27FC236}">
                <a16:creationId xmlns:a16="http://schemas.microsoft.com/office/drawing/2014/main" id="{EC822021-CEDF-8FE2-DE0B-7E17B9D32B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7" t="23177" r="27877" b="34924"/>
          <a:stretch/>
        </p:blipFill>
        <p:spPr>
          <a:xfrm>
            <a:off x="1572126" y="3087152"/>
            <a:ext cx="10619874" cy="2873426"/>
          </a:xfrm>
          <a:prstGeom prst="rect">
            <a:avLst/>
          </a:prstGeom>
        </p:spPr>
      </p:pic>
      <p:pic>
        <p:nvPicPr>
          <p:cNvPr id="5" name="Picture 4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7EE4367D-947E-6DE5-954B-24904EF48F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21338720">
            <a:off x="1292942" y="1035400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589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248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30" r:id="rId2"/>
    <p:sldLayoutId id="2147483734" r:id="rId3"/>
    <p:sldLayoutId id="2147483735" r:id="rId4"/>
    <p:sldLayoutId id="2147483711" r:id="rId5"/>
    <p:sldLayoutId id="2147483724" r:id="rId6"/>
    <p:sldLayoutId id="2147483723" r:id="rId7"/>
    <p:sldLayoutId id="2147483725" r:id="rId8"/>
    <p:sldLayoutId id="2147483732" r:id="rId9"/>
    <p:sldLayoutId id="2147483726" r:id="rId10"/>
    <p:sldLayoutId id="2147483728" r:id="rId11"/>
    <p:sldLayoutId id="2147483731" r:id="rId12"/>
    <p:sldLayoutId id="214748373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79C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5D32CF-8A83-144B-9AAF-96AD33E2E0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7360" y="4787644"/>
            <a:ext cx="10885002" cy="508000"/>
          </a:xfrm>
        </p:spPr>
        <p:txBody>
          <a:bodyPr/>
          <a:lstStyle/>
          <a:p>
            <a:r>
              <a:rPr lang="en-GB" sz="2800" dirty="0"/>
              <a:t>DDDG Technical Subgroup - Centralised Tariff Dashboard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714F1EEB-455A-B240-9488-6D23493ABE8B}"/>
              </a:ext>
            </a:extLst>
          </p:cNvPr>
          <p:cNvSpPr txBox="1">
            <a:spLocks/>
          </p:cNvSpPr>
          <p:nvPr/>
        </p:nvSpPr>
        <p:spPr>
          <a:xfrm>
            <a:off x="467360" y="5415532"/>
            <a:ext cx="9808754" cy="5080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3000" kern="1200" dirty="0">
                <a:solidFill>
                  <a:srgbClr val="F27A20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gradFill flip="none" rotWithShape="1">
                  <a:gsLst>
                    <a:gs pos="0">
                      <a:srgbClr val="F37A1F"/>
                    </a:gs>
                    <a:gs pos="99000">
                      <a:srgbClr val="15315A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Meeting 3 – Defining the MVP</a:t>
            </a:r>
          </a:p>
        </p:txBody>
      </p:sp>
    </p:spTree>
    <p:extLst>
      <p:ext uri="{BB962C8B-B14F-4D97-AF65-F5344CB8AC3E}">
        <p14:creationId xmlns:p14="http://schemas.microsoft.com/office/powerpoint/2010/main" val="956617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E26C3-98A0-669C-6F85-AE96DC0722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1A459B-79F7-3BAD-7443-CB5D9F3A3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PAIN POINTS CONFIRMED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DE7DA2-FFC6-B15E-6F20-F83A23C0479F}"/>
              </a:ext>
            </a:extLst>
          </p:cNvPr>
          <p:cNvSpPr txBox="1"/>
          <p:nvPr/>
        </p:nvSpPr>
        <p:spPr>
          <a:xfrm>
            <a:off x="1036920" y="1556981"/>
            <a:ext cx="10246176" cy="3374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Align and Check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Blank or inconsistent data (e.g. </a:t>
            </a:r>
            <a:r>
              <a:rPr lang="en-GB" sz="1600" dirty="0" err="1">
                <a:solidFill>
                  <a:schemeClr val="accent3"/>
                </a:solidFill>
              </a:rPr>
              <a:t>DUoS</a:t>
            </a:r>
            <a:r>
              <a:rPr lang="en-GB" sz="1600" dirty="0">
                <a:solidFill>
                  <a:schemeClr val="accent3"/>
                </a:solidFill>
              </a:rPr>
              <a:t> residual band 0)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Sites appearing/disappearing without explanation</a:t>
            </a:r>
          </a:p>
          <a:p>
            <a:pPr lvl="1">
              <a:lnSpc>
                <a:spcPct val="150000"/>
              </a:lnSpc>
            </a:pPr>
            <a:endParaRPr lang="en-GB" sz="1600" dirty="0">
              <a:solidFill>
                <a:schemeClr val="accent3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Use</a:t>
            </a:r>
            <a:endParaRPr lang="en-GB" sz="1600" dirty="0">
              <a:solidFill>
                <a:schemeClr val="accent3"/>
              </a:solidFill>
            </a:endParaRP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Time band interpretation differs DNO to DNO ( and all displayed in text)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Customers can't understand charges and hard to explain YoY changes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Commercial risk from applying wrong rates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endParaRPr lang="en-GB" sz="16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476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91DE71-55E0-12C8-D2F0-A83425FCD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83417E-EDA0-06A9-ACF2-027303527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WHERE WE LEFT OFF </a:t>
            </a:r>
          </a:p>
        </p:txBody>
      </p:sp>
    </p:spTree>
    <p:extLst>
      <p:ext uri="{BB962C8B-B14F-4D97-AF65-F5344CB8AC3E}">
        <p14:creationId xmlns:p14="http://schemas.microsoft.com/office/powerpoint/2010/main" val="38629329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8306C9-87CF-4D26-5A5F-3DA4B9757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E1CADC9-7AD8-FFD4-488D-34C39F1C6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 STAGE </a:t>
            </a:r>
          </a:p>
        </p:txBody>
      </p:sp>
      <p:sp>
        <p:nvSpPr>
          <p:cNvPr id="11" name="Bent Arrow 10">
            <a:extLst>
              <a:ext uri="{FF2B5EF4-FFF2-40B4-BE49-F238E27FC236}">
                <a16:creationId xmlns:a16="http://schemas.microsoft.com/office/drawing/2014/main" id="{D572EAAE-502D-2DF5-2432-50D6F87FF21A}"/>
              </a:ext>
            </a:extLst>
          </p:cNvPr>
          <p:cNvSpPr/>
          <p:nvPr/>
        </p:nvSpPr>
        <p:spPr>
          <a:xfrm rot="16200000" flipH="1" flipV="1">
            <a:off x="10102052" y="1132875"/>
            <a:ext cx="750890" cy="1672480"/>
          </a:xfrm>
          <a:prstGeom prst="bentArrow">
            <a:avLst>
              <a:gd name="adj1" fmla="val 1095"/>
              <a:gd name="adj2" fmla="val 9301"/>
              <a:gd name="adj3" fmla="val 12699"/>
              <a:gd name="adj4" fmla="val 39482"/>
            </a:avLst>
          </a:prstGeom>
          <a:solidFill>
            <a:schemeClr val="accent1"/>
          </a:solidFill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8" name="Bent Arrow 17">
            <a:extLst>
              <a:ext uri="{FF2B5EF4-FFF2-40B4-BE49-F238E27FC236}">
                <a16:creationId xmlns:a16="http://schemas.microsoft.com/office/drawing/2014/main" id="{4FDF31E9-76BE-B37B-F3C4-7CC28ED24758}"/>
              </a:ext>
            </a:extLst>
          </p:cNvPr>
          <p:cNvSpPr/>
          <p:nvPr/>
        </p:nvSpPr>
        <p:spPr>
          <a:xfrm flipH="1" flipV="1">
            <a:off x="10603367" y="4513441"/>
            <a:ext cx="639732" cy="919384"/>
          </a:xfrm>
          <a:prstGeom prst="bentArrow">
            <a:avLst>
              <a:gd name="adj1" fmla="val 1095"/>
              <a:gd name="adj2" fmla="val 9301"/>
              <a:gd name="adj3" fmla="val 12699"/>
              <a:gd name="adj4" fmla="val 39482"/>
            </a:avLst>
          </a:prstGeom>
          <a:solidFill>
            <a:schemeClr val="accent1"/>
          </a:solidFill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9" name="Bent Arrow 18">
            <a:extLst>
              <a:ext uri="{FF2B5EF4-FFF2-40B4-BE49-F238E27FC236}">
                <a16:creationId xmlns:a16="http://schemas.microsoft.com/office/drawing/2014/main" id="{64B37CBE-3D8A-187F-8747-87E959BC9365}"/>
              </a:ext>
            </a:extLst>
          </p:cNvPr>
          <p:cNvSpPr/>
          <p:nvPr/>
        </p:nvSpPr>
        <p:spPr>
          <a:xfrm rot="5400000" flipH="1" flipV="1">
            <a:off x="7106160" y="4617117"/>
            <a:ext cx="829674" cy="684589"/>
          </a:xfrm>
          <a:prstGeom prst="bentArrow">
            <a:avLst>
              <a:gd name="adj1" fmla="val 1095"/>
              <a:gd name="adj2" fmla="val 9301"/>
              <a:gd name="adj3" fmla="val 12699"/>
              <a:gd name="adj4" fmla="val 39482"/>
            </a:avLst>
          </a:prstGeom>
          <a:solidFill>
            <a:schemeClr val="accent1"/>
          </a:solidFill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1" name="Bent Arrow 20">
            <a:extLst>
              <a:ext uri="{FF2B5EF4-FFF2-40B4-BE49-F238E27FC236}">
                <a16:creationId xmlns:a16="http://schemas.microsoft.com/office/drawing/2014/main" id="{E01BEAF3-577F-351D-131B-9824126EFFBF}"/>
              </a:ext>
            </a:extLst>
          </p:cNvPr>
          <p:cNvSpPr/>
          <p:nvPr/>
        </p:nvSpPr>
        <p:spPr>
          <a:xfrm rot="10800000" flipH="1" flipV="1">
            <a:off x="7242080" y="1531991"/>
            <a:ext cx="1427177" cy="812570"/>
          </a:xfrm>
          <a:prstGeom prst="bentArrow">
            <a:avLst>
              <a:gd name="adj1" fmla="val 1095"/>
              <a:gd name="adj2" fmla="val 9301"/>
              <a:gd name="adj3" fmla="val 12699"/>
              <a:gd name="adj4" fmla="val 39482"/>
            </a:avLst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8B4DED0F-5638-9AA9-07A3-EFEACEB81597}"/>
              </a:ext>
            </a:extLst>
          </p:cNvPr>
          <p:cNvCxnSpPr>
            <a:cxnSpLocks/>
          </p:cNvCxnSpPr>
          <p:nvPr/>
        </p:nvCxnSpPr>
        <p:spPr>
          <a:xfrm flipH="1" flipV="1">
            <a:off x="7275032" y="2946104"/>
            <a:ext cx="1465" cy="900000"/>
          </a:xfrm>
          <a:prstGeom prst="straightConnector1">
            <a:avLst/>
          </a:prstGeom>
          <a:ln w="15875"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F3994D75-A825-3B72-FB47-EC1936AEF245}"/>
              </a:ext>
            </a:extLst>
          </p:cNvPr>
          <p:cNvCxnSpPr/>
          <p:nvPr/>
        </p:nvCxnSpPr>
        <p:spPr>
          <a:xfrm flipH="1" flipV="1">
            <a:off x="11233367" y="2901424"/>
            <a:ext cx="1465" cy="900000"/>
          </a:xfrm>
          <a:prstGeom prst="straightConnector1">
            <a:avLst/>
          </a:prstGeom>
          <a:ln w="15875">
            <a:solidFill>
              <a:schemeClr val="bg1">
                <a:lumMod val="85000"/>
              </a:schemeClr>
            </a:solidFill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EE879106-2A7F-8FA9-C787-161D12A022F6}"/>
              </a:ext>
            </a:extLst>
          </p:cNvPr>
          <p:cNvSpPr/>
          <p:nvPr/>
        </p:nvSpPr>
        <p:spPr>
          <a:xfrm>
            <a:off x="8669257" y="1260147"/>
            <a:ext cx="97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accent3"/>
                </a:solidFill>
                <a:latin typeface="Montserrat" panose="00000500000000000000" pitchFamily="2" charset="0"/>
              </a:rPr>
              <a:t>Trigger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B3D839F-8661-1942-163C-11693EA8D959}"/>
              </a:ext>
            </a:extLst>
          </p:cNvPr>
          <p:cNvSpPr/>
          <p:nvPr/>
        </p:nvSpPr>
        <p:spPr>
          <a:xfrm>
            <a:off x="10753843" y="2246049"/>
            <a:ext cx="972000" cy="7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Find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82B9AA5-A22C-CFA7-87BC-793796C88101}"/>
              </a:ext>
            </a:extLst>
          </p:cNvPr>
          <p:cNvSpPr/>
          <p:nvPr/>
        </p:nvSpPr>
        <p:spPr>
          <a:xfrm>
            <a:off x="9619788" y="5020657"/>
            <a:ext cx="972000" cy="7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Align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71E7D58-1D70-4737-9A39-C81F1769EDDD}"/>
              </a:ext>
            </a:extLst>
          </p:cNvPr>
          <p:cNvSpPr/>
          <p:nvPr/>
        </p:nvSpPr>
        <p:spPr>
          <a:xfrm>
            <a:off x="10755308" y="3816631"/>
            <a:ext cx="972000" cy="7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Get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40CA1A2-D549-7E7D-9E0C-7D2287CE9EB0}"/>
              </a:ext>
            </a:extLst>
          </p:cNvPr>
          <p:cNvSpPr/>
          <p:nvPr/>
        </p:nvSpPr>
        <p:spPr>
          <a:xfrm>
            <a:off x="6790805" y="3824575"/>
            <a:ext cx="972000" cy="7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Use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29CC960-5EF8-E0E5-48CD-6CC00D779EA7}"/>
              </a:ext>
            </a:extLst>
          </p:cNvPr>
          <p:cNvSpPr/>
          <p:nvPr/>
        </p:nvSpPr>
        <p:spPr>
          <a:xfrm>
            <a:off x="6770221" y="2246049"/>
            <a:ext cx="972000" cy="720000"/>
          </a:xfrm>
          <a:prstGeom prst="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Update</a:t>
            </a:r>
          </a:p>
        </p:txBody>
      </p:sp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03221232-5E2B-52E1-4B36-5575D2D32F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964481"/>
              </p:ext>
            </p:extLst>
          </p:nvPr>
        </p:nvGraphicFramePr>
        <p:xfrm>
          <a:off x="674931" y="2848633"/>
          <a:ext cx="5094290" cy="1094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2680">
                  <a:extLst>
                    <a:ext uri="{9D8B030D-6E8A-4147-A177-3AD203B41FA5}">
                      <a16:colId xmlns:a16="http://schemas.microsoft.com/office/drawing/2014/main" val="2500569289"/>
                    </a:ext>
                  </a:extLst>
                </a:gridCol>
                <a:gridCol w="3881610">
                  <a:extLst>
                    <a:ext uri="{9D8B030D-6E8A-4147-A177-3AD203B41FA5}">
                      <a16:colId xmlns:a16="http://schemas.microsoft.com/office/drawing/2014/main" val="117424062"/>
                    </a:ext>
                  </a:extLst>
                </a:gridCol>
              </a:tblGrid>
              <a:tr h="54747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  <a:latin typeface="Montserrat" pitchFamily="2" charset="77"/>
                        </a:rPr>
                        <a:t>Stage</a:t>
                      </a:r>
                    </a:p>
                  </a:txBody>
                  <a:tcPr anchor="ctr">
                    <a:solidFill>
                      <a:srgbClr val="15315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rgbClr val="1531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029783"/>
                  </a:ext>
                </a:extLst>
              </a:tr>
              <a:tr h="547471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15315A"/>
                          </a:solidFill>
                        </a:rPr>
                        <a:t>Update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15315A"/>
                          </a:solidFill>
                        </a:rPr>
                        <a:t>Monitoring for changes and ensuring you always have the latest rates.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49659130"/>
                  </a:ext>
                </a:extLst>
              </a:tr>
            </a:tbl>
          </a:graphicData>
        </a:graphic>
      </p:graphicFrame>
      <p:cxnSp>
        <p:nvCxnSpPr>
          <p:cNvPr id="53" name="Elbow Connector 52">
            <a:extLst>
              <a:ext uri="{FF2B5EF4-FFF2-40B4-BE49-F238E27FC236}">
                <a16:creationId xmlns:a16="http://schemas.microsoft.com/office/drawing/2014/main" id="{72ADEB6C-3BFD-0523-462D-5ECC76959404}"/>
              </a:ext>
            </a:extLst>
          </p:cNvPr>
          <p:cNvCxnSpPr>
            <a:stCxn id="43" idx="3"/>
            <a:endCxn id="37" idx="2"/>
          </p:cNvCxnSpPr>
          <p:nvPr/>
        </p:nvCxnSpPr>
        <p:spPr>
          <a:xfrm flipV="1">
            <a:off x="7742221" y="1980147"/>
            <a:ext cx="1413036" cy="625902"/>
          </a:xfrm>
          <a:prstGeom prst="bentConnector2">
            <a:avLst/>
          </a:prstGeom>
          <a:ln w="38100">
            <a:solidFill>
              <a:schemeClr val="accent2">
                <a:lumMod val="20000"/>
                <a:lumOff val="8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A1D0ED5C-D5B2-0493-CA06-CCF290DB94F0}"/>
              </a:ext>
            </a:extLst>
          </p:cNvPr>
          <p:cNvSpPr/>
          <p:nvPr/>
        </p:nvSpPr>
        <p:spPr>
          <a:xfrm>
            <a:off x="7726076" y="5020657"/>
            <a:ext cx="972000" cy="7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Check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425C238A-2C57-669A-6F25-771B29A38B3A}"/>
              </a:ext>
            </a:extLst>
          </p:cNvPr>
          <p:cNvCxnSpPr>
            <a:cxnSpLocks/>
            <a:stCxn id="54" idx="3"/>
          </p:cNvCxnSpPr>
          <p:nvPr/>
        </p:nvCxnSpPr>
        <p:spPr>
          <a:xfrm>
            <a:off x="8698076" y="5380657"/>
            <a:ext cx="916008" cy="3114"/>
          </a:xfrm>
          <a:prstGeom prst="straightConnector1">
            <a:avLst/>
          </a:prstGeom>
          <a:ln w="15875">
            <a:solidFill>
              <a:schemeClr val="bg1">
                <a:lumMod val="85000"/>
              </a:schemeClr>
            </a:solidFill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13732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875E83-E4FC-2F3C-5D81-6090F06BA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5FE0E-D071-1577-B434-320D451E2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KEEP IT UP-TO-DATE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BAA77096-C291-F79E-0378-7092DDEA8B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179571"/>
              </p:ext>
            </p:extLst>
          </p:nvPr>
        </p:nvGraphicFramePr>
        <p:xfrm>
          <a:off x="486156" y="1250018"/>
          <a:ext cx="10861549" cy="893690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35796">
                  <a:extLst>
                    <a:ext uri="{9D8B030D-6E8A-4147-A177-3AD203B41FA5}">
                      <a16:colId xmlns:a16="http://schemas.microsoft.com/office/drawing/2014/main" val="707070334"/>
                    </a:ext>
                  </a:extLst>
                </a:gridCol>
                <a:gridCol w="2501992">
                  <a:extLst>
                    <a:ext uri="{9D8B030D-6E8A-4147-A177-3AD203B41FA5}">
                      <a16:colId xmlns:a16="http://schemas.microsoft.com/office/drawing/2014/main" val="258999228"/>
                    </a:ext>
                  </a:extLst>
                </a:gridCol>
                <a:gridCol w="2642616">
                  <a:extLst>
                    <a:ext uri="{9D8B030D-6E8A-4147-A177-3AD203B41FA5}">
                      <a16:colId xmlns:a16="http://schemas.microsoft.com/office/drawing/2014/main" val="3228058259"/>
                    </a:ext>
                  </a:extLst>
                </a:gridCol>
                <a:gridCol w="2368296">
                  <a:extLst>
                    <a:ext uri="{9D8B030D-6E8A-4147-A177-3AD203B41FA5}">
                      <a16:colId xmlns:a16="http://schemas.microsoft.com/office/drawing/2014/main" val="3139908397"/>
                    </a:ext>
                  </a:extLst>
                </a:gridCol>
                <a:gridCol w="2212849">
                  <a:extLst>
                    <a:ext uri="{9D8B030D-6E8A-4147-A177-3AD203B41FA5}">
                      <a16:colId xmlns:a16="http://schemas.microsoft.com/office/drawing/2014/main" val="1261144991"/>
                    </a:ext>
                  </a:extLst>
                </a:gridCol>
              </a:tblGrid>
              <a:tr h="560494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Montserrat" panose="00000500000000000000" pitchFamily="2" charset="0"/>
                        </a:rPr>
                        <a:t>STAGE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Montserrat" panose="00000500000000000000" pitchFamily="2" charset="0"/>
                        </a:rPr>
                        <a:t>CURRENT PROCESS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Montserrat" panose="00000500000000000000" pitchFamily="2" charset="0"/>
                        </a:rPr>
                        <a:t>PAINT POINTS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Montserrat" panose="00000500000000000000" pitchFamily="2" charset="0"/>
                        </a:rPr>
                        <a:t>RISK / ERRORS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Montserrat" panose="00000500000000000000" pitchFamily="2" charset="0"/>
                        </a:rPr>
                        <a:t>IMPACT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8443431"/>
                  </a:ext>
                </a:extLst>
              </a:tr>
              <a:tr h="428502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Montserrat" panose="00000500000000000000" pitchFamily="2" charset="0"/>
                        </a:rPr>
                        <a:t>Keep It Up-to-date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Check for updates to charging statements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Track changes published x months ahead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Spot changes that happen mid year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No notes about what has changed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No alerts when updates happen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Can't see what charge has been updated and why.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Tariff Movement Explanation (TME). National Grid Website. Excel spreadsheet. Load forecast etc.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We are looking for moves (non-final demand i.e. move from 3 to annex 6). Status changed. </a:t>
                      </a:r>
                      <a:b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</a:b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3-4 version can be more than 2. LLF not is first. </a:t>
                      </a:r>
                      <a:b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</a:b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TME is just big spreadsheet. Commentary – why? Was it because of CP?</a:t>
                      </a:r>
                    </a:p>
                    <a:p>
                      <a:pPr marL="0" indent="0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Miss important updates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Use old charges by mistake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Don’t catch mid year changes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Could charge customers' wrong amount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Risk of not treating customers fairly.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We are customers of DNOs therefore WE should be treated fairly.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043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72362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7409BF-0123-B025-B554-5CC7B5F72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BE6BD55-37FC-3D24-3FB1-022F95F9C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DNO VALIDATION OR PUSH BACK</a:t>
            </a:r>
          </a:p>
        </p:txBody>
      </p:sp>
    </p:spTree>
    <p:extLst>
      <p:ext uri="{BB962C8B-B14F-4D97-AF65-F5344CB8AC3E}">
        <p14:creationId xmlns:p14="http://schemas.microsoft.com/office/powerpoint/2010/main" val="4653662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F1509-C215-BAAD-9BF5-414E3080F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967414-A254-08DA-6214-82FF4C24D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RECONCILING GAPS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3F91DE-409D-925B-0C3C-2ED394F0EBA1}"/>
              </a:ext>
            </a:extLst>
          </p:cNvPr>
          <p:cNvSpPr txBox="1"/>
          <p:nvPr/>
        </p:nvSpPr>
        <p:spPr>
          <a:xfrm>
            <a:off x="1380745" y="1399032"/>
            <a:ext cx="851306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Typically published 15 months in advance </a:t>
            </a:r>
            <a:r>
              <a:rPr lang="en-GB" dirty="0" err="1">
                <a:solidFill>
                  <a:schemeClr val="accent3"/>
                </a:solidFill>
              </a:rPr>
              <a:t>cdcm</a:t>
            </a:r>
            <a:r>
              <a:rPr lang="en-GB" dirty="0">
                <a:solidFill>
                  <a:schemeClr val="accent3"/>
                </a:solidFill>
              </a:rPr>
              <a:t> should not change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If </a:t>
            </a:r>
            <a:r>
              <a:rPr lang="en-GB" dirty="0" err="1">
                <a:solidFill>
                  <a:schemeClr val="accent3"/>
                </a:solidFill>
              </a:rPr>
              <a:t>ofgem</a:t>
            </a:r>
            <a:r>
              <a:rPr lang="en-GB" dirty="0">
                <a:solidFill>
                  <a:schemeClr val="accent3"/>
                </a:solidFill>
              </a:rPr>
              <a:t> make change we need to change (annex 1 do not change)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Annex 6 change for </a:t>
            </a:r>
            <a:r>
              <a:rPr lang="en-GB" dirty="0" err="1">
                <a:solidFill>
                  <a:schemeClr val="accent3"/>
                </a:solidFill>
              </a:rPr>
              <a:t>ehv</a:t>
            </a:r>
            <a:r>
              <a:rPr lang="en-GB" dirty="0">
                <a:solidFill>
                  <a:schemeClr val="accent3"/>
                </a:solidFill>
              </a:rPr>
              <a:t> site specific calculated. They can come at any point. Published on quarterly.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After published we may get site moving from to non-final. We need to </a:t>
            </a:r>
            <a:r>
              <a:rPr lang="en-GB" dirty="0" err="1">
                <a:solidFill>
                  <a:schemeClr val="accent3"/>
                </a:solidFill>
              </a:rPr>
              <a:t>recalc</a:t>
            </a:r>
            <a:r>
              <a:rPr lang="en-GB" dirty="0">
                <a:solidFill>
                  <a:schemeClr val="accent3"/>
                </a:solidFill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Can make that available upon request.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We do not send to wider </a:t>
            </a:r>
            <a:r>
              <a:rPr lang="en-GB" dirty="0" err="1">
                <a:solidFill>
                  <a:schemeClr val="accent3"/>
                </a:solidFill>
              </a:rPr>
              <a:t>ind</a:t>
            </a:r>
            <a:r>
              <a:rPr lang="en-GB" dirty="0">
                <a:solidFill>
                  <a:schemeClr val="accent3"/>
                </a:solidFill>
              </a:rPr>
              <a:t>, just on website.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Recognise need to check on daily basis can be a frustration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QW – contract manager gets quarterly updates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Only publish losses or told to republish.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EDCM publish addendums, we will contact DCUSA contract mgr. can contact someone else.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Last updated box – latest version – this was updated on x date. Easy to see when update was made and when.</a:t>
            </a:r>
          </a:p>
        </p:txBody>
      </p:sp>
    </p:spTree>
    <p:extLst>
      <p:ext uri="{BB962C8B-B14F-4D97-AF65-F5344CB8AC3E}">
        <p14:creationId xmlns:p14="http://schemas.microsoft.com/office/powerpoint/2010/main" val="40316783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2F30B0-200D-5E0B-2661-966C59DE9A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4299783-6707-10D8-96C3-F57F4D182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BRIDGING THE GAP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2065FF-94B1-3F1B-7B81-CA5996A52D19}"/>
              </a:ext>
            </a:extLst>
          </p:cNvPr>
          <p:cNvSpPr txBox="1"/>
          <p:nvPr/>
        </p:nvSpPr>
        <p:spPr>
          <a:xfrm>
            <a:off x="768095" y="1174985"/>
            <a:ext cx="5153733" cy="1232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GB" sz="2000" b="1" dirty="0">
                <a:solidFill>
                  <a:schemeClr val="accent3">
                    <a:lumMod val="50000"/>
                  </a:schemeClr>
                </a:solidFill>
                <a:latin typeface="Montserrat" pitchFamily="2" charset="77"/>
              </a:rPr>
              <a:t>CAN DO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endParaRPr lang="en-GB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646332-923B-B89E-A6E0-29895CEFCC0C}"/>
              </a:ext>
            </a:extLst>
          </p:cNvPr>
          <p:cNvSpPr txBox="1"/>
          <p:nvPr/>
        </p:nvSpPr>
        <p:spPr>
          <a:xfrm>
            <a:off x="6766559" y="1174985"/>
            <a:ext cx="5242125" cy="617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GB" sz="2000" b="1" dirty="0">
                <a:solidFill>
                  <a:schemeClr val="accent3">
                    <a:lumMod val="50000"/>
                  </a:schemeClr>
                </a:solidFill>
                <a:latin typeface="Montserrat" pitchFamily="2" charset="77"/>
              </a:rPr>
              <a:t>CAN’T DO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5AD824-791C-D36E-44F0-7080B6FD21E3}"/>
              </a:ext>
            </a:extLst>
          </p:cNvPr>
          <p:cNvCxnSpPr/>
          <p:nvPr/>
        </p:nvCxnSpPr>
        <p:spPr>
          <a:xfrm>
            <a:off x="6096000" y="1261872"/>
            <a:ext cx="0" cy="4645152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44BA3226-8E49-C200-242B-1967EB58D8BE}"/>
              </a:ext>
            </a:extLst>
          </p:cNvPr>
          <p:cNvSpPr txBox="1"/>
          <p:nvPr/>
        </p:nvSpPr>
        <p:spPr>
          <a:xfrm flipH="1">
            <a:off x="1164368" y="4450114"/>
            <a:ext cx="3246120" cy="584775"/>
          </a:xfrm>
          <a:prstGeom prst="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Montserrat" panose="00000500000000000000" pitchFamily="2" charset="0"/>
              </a:rPr>
              <a:t>Standardise Terms (headers for table)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F2FCB9-9A10-548C-4A6A-2268AC317A93}"/>
              </a:ext>
            </a:extLst>
          </p:cNvPr>
          <p:cNvSpPr txBox="1"/>
          <p:nvPr/>
        </p:nvSpPr>
        <p:spPr>
          <a:xfrm flipH="1">
            <a:off x="1139734" y="3511395"/>
            <a:ext cx="3246120" cy="584775"/>
          </a:xfrm>
          <a:prstGeom prst="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Montserrat" panose="00000500000000000000" pitchFamily="2" charset="0"/>
              </a:rPr>
              <a:t>Provide Release Notes 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Montserrat" panose="00000500000000000000" pitchFamily="2" charset="0"/>
              </a:rPr>
              <a:t>(show what’s changed)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C24096-A4A3-8548-B2AA-548175D2886F}"/>
              </a:ext>
            </a:extLst>
          </p:cNvPr>
          <p:cNvSpPr txBox="1"/>
          <p:nvPr/>
        </p:nvSpPr>
        <p:spPr>
          <a:xfrm flipH="1">
            <a:off x="1139734" y="6107730"/>
            <a:ext cx="3246120" cy="1200329"/>
          </a:xfrm>
          <a:prstGeom prst="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Montserrat" panose="00000500000000000000" pitchFamily="2" charset="0"/>
              </a:rPr>
              <a:t>EHV charges (EDCM). (info on tech type (change)– not sure benefit (</a:t>
            </a:r>
            <a:r>
              <a:rPr lang="en-GB" dirty="0" err="1">
                <a:solidFill>
                  <a:schemeClr val="bg1"/>
                </a:solidFill>
                <a:latin typeface="Montserrat" panose="00000500000000000000" pitchFamily="2" charset="0"/>
              </a:rPr>
              <a:t>dno</a:t>
            </a:r>
            <a:r>
              <a:rPr lang="en-GB" dirty="0">
                <a:solidFill>
                  <a:schemeClr val="bg1"/>
                </a:solidFill>
                <a:latin typeface="Montserrat" panose="00000500000000000000" pitchFamily="2" charset="0"/>
              </a:rPr>
              <a:t>)). Confidential not published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273A95-30FC-CEFE-F9ED-8087FE105087}"/>
              </a:ext>
            </a:extLst>
          </p:cNvPr>
          <p:cNvSpPr txBox="1"/>
          <p:nvPr/>
        </p:nvSpPr>
        <p:spPr>
          <a:xfrm flipH="1">
            <a:off x="1139734" y="2407887"/>
            <a:ext cx="3246120" cy="646331"/>
          </a:xfrm>
          <a:prstGeom prst="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Montserrat" panose="00000500000000000000" pitchFamily="2" charset="0"/>
              </a:rPr>
              <a:t>Who to contact for queries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DE6B9F-E15B-0E0A-1C6C-952D615B4300}"/>
              </a:ext>
            </a:extLst>
          </p:cNvPr>
          <p:cNvSpPr txBox="1"/>
          <p:nvPr/>
        </p:nvSpPr>
        <p:spPr>
          <a:xfrm flipH="1">
            <a:off x="1139734" y="5322249"/>
            <a:ext cx="3246120" cy="584775"/>
          </a:xfrm>
          <a:prstGeom prst="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Montserrat" panose="00000500000000000000" pitchFamily="2" charset="0"/>
              </a:rPr>
              <a:t>Labels standardised (i.e. LLFC, PC some 3-5)</a:t>
            </a:r>
          </a:p>
        </p:txBody>
      </p:sp>
    </p:spTree>
    <p:extLst>
      <p:ext uri="{BB962C8B-B14F-4D97-AF65-F5344CB8AC3E}">
        <p14:creationId xmlns:p14="http://schemas.microsoft.com/office/powerpoint/2010/main" val="1397667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7359D-3D05-76A1-1153-86AA5A8AC0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9A710AD-F3C7-A8C0-958D-9ABD02FC6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FEATURE PRIORTISATION</a:t>
            </a:r>
          </a:p>
        </p:txBody>
      </p:sp>
    </p:spTree>
    <p:extLst>
      <p:ext uri="{BB962C8B-B14F-4D97-AF65-F5344CB8AC3E}">
        <p14:creationId xmlns:p14="http://schemas.microsoft.com/office/powerpoint/2010/main" val="26883654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13497-16A5-805B-676A-123E89377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AEA50A3-B4BD-454F-B6B1-04409310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PRIORTISATION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54A07A98-33ED-B44E-78E4-210006F91A84}"/>
              </a:ext>
            </a:extLst>
          </p:cNvPr>
          <p:cNvGraphicFramePr>
            <a:graphicFrameLocks noGrp="1"/>
          </p:cNvGraphicFramePr>
          <p:nvPr/>
        </p:nvGraphicFramePr>
        <p:xfrm>
          <a:off x="1014984" y="1259162"/>
          <a:ext cx="9994392" cy="323770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498598">
                  <a:extLst>
                    <a:ext uri="{9D8B030D-6E8A-4147-A177-3AD203B41FA5}">
                      <a16:colId xmlns:a16="http://schemas.microsoft.com/office/drawing/2014/main" val="707070334"/>
                    </a:ext>
                  </a:extLst>
                </a:gridCol>
                <a:gridCol w="2498598">
                  <a:extLst>
                    <a:ext uri="{9D8B030D-6E8A-4147-A177-3AD203B41FA5}">
                      <a16:colId xmlns:a16="http://schemas.microsoft.com/office/drawing/2014/main" val="258999228"/>
                    </a:ext>
                  </a:extLst>
                </a:gridCol>
                <a:gridCol w="2498598">
                  <a:extLst>
                    <a:ext uri="{9D8B030D-6E8A-4147-A177-3AD203B41FA5}">
                      <a16:colId xmlns:a16="http://schemas.microsoft.com/office/drawing/2014/main" val="3228058259"/>
                    </a:ext>
                  </a:extLst>
                </a:gridCol>
                <a:gridCol w="2498598">
                  <a:extLst>
                    <a:ext uri="{9D8B030D-6E8A-4147-A177-3AD203B41FA5}">
                      <a16:colId xmlns:a16="http://schemas.microsoft.com/office/drawing/2014/main" val="3139908397"/>
                    </a:ext>
                  </a:extLst>
                </a:gridCol>
              </a:tblGrid>
              <a:tr h="587926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Montserrat" panose="00000500000000000000" pitchFamily="2" charset="0"/>
                        </a:rPr>
                        <a:t>MUST HAVE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Montserrat" panose="00000500000000000000" pitchFamily="2" charset="0"/>
                        </a:rPr>
                        <a:t>SHOULD HAVE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Montserrat" panose="00000500000000000000" pitchFamily="2" charset="0"/>
                        </a:rPr>
                        <a:t>COULD HAVE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Montserrat" panose="00000500000000000000" pitchFamily="2" charset="0"/>
                        </a:rPr>
                        <a:t>WON’T HAVE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8443431"/>
                  </a:ext>
                </a:extLst>
              </a:tr>
              <a:tr h="264978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Non-negotiable. Features that must be part of the MVP.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Important but not critical for the initial launch.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Desirable – include only if easy to do and resource costs are low.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Not part of the current scope (may be considered later)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043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7559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B86AA-20BD-DFB7-40D8-A3CF30E312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6039E36F-113D-D7F3-FD35-D3281B1F129B}"/>
              </a:ext>
            </a:extLst>
          </p:cNvPr>
          <p:cNvGrpSpPr/>
          <p:nvPr/>
        </p:nvGrpSpPr>
        <p:grpSpPr>
          <a:xfrm>
            <a:off x="0" y="17281"/>
            <a:ext cx="12192001" cy="6858000"/>
            <a:chOff x="0" y="17281"/>
            <a:chExt cx="12192001" cy="685800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B2194B0-07A9-A3CB-7659-B7A27DD2FE5B}"/>
                </a:ext>
              </a:extLst>
            </p:cNvPr>
            <p:cNvGrpSpPr/>
            <p:nvPr/>
          </p:nvGrpSpPr>
          <p:grpSpPr>
            <a:xfrm>
              <a:off x="0" y="17281"/>
              <a:ext cx="12192001" cy="6858000"/>
              <a:chOff x="0" y="17281"/>
              <a:chExt cx="12192001" cy="6858000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9BB34584-C6F8-0EB1-DF1B-E6895284B648}"/>
                  </a:ext>
                </a:extLst>
              </p:cNvPr>
              <p:cNvGrpSpPr/>
              <p:nvPr/>
            </p:nvGrpSpPr>
            <p:grpSpPr>
              <a:xfrm>
                <a:off x="0" y="17281"/>
                <a:ext cx="12192001" cy="6858000"/>
                <a:chOff x="0" y="-95692"/>
                <a:chExt cx="12192001" cy="6858000"/>
              </a:xfrm>
            </p:grpSpPr>
            <p:pic>
              <p:nvPicPr>
                <p:cNvPr id="4" name="Picture 3">
                  <a:extLst>
                    <a:ext uri="{FF2B5EF4-FFF2-40B4-BE49-F238E27FC236}">
                      <a16:creationId xmlns:a16="http://schemas.microsoft.com/office/drawing/2014/main" id="{08B39F82-F3F8-59E5-47A2-5C1A951C2D7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rcRect t="-4" r="7616" b="5292"/>
                <a:stretch>
                  <a:fillRect/>
                </a:stretch>
              </p:blipFill>
              <p:spPr>
                <a:xfrm>
                  <a:off x="0" y="-95692"/>
                  <a:ext cx="12192001" cy="6858000"/>
                </a:xfrm>
                <a:prstGeom prst="rect">
                  <a:avLst/>
                </a:prstGeom>
              </p:spPr>
            </p:pic>
            <p:pic>
              <p:nvPicPr>
                <p:cNvPr id="16" name="Picture 15">
                  <a:extLst>
                    <a:ext uri="{FF2B5EF4-FFF2-40B4-BE49-F238E27FC236}">
                      <a16:creationId xmlns:a16="http://schemas.microsoft.com/office/drawing/2014/main" id="{18518691-67DD-A0C8-AEAB-D3A795792DF6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3"/>
                <a:srcRect l="2210" t="20311" r="91105" b="14319"/>
                <a:stretch>
                  <a:fillRect/>
                </a:stretch>
              </p:blipFill>
              <p:spPr>
                <a:xfrm>
                  <a:off x="0" y="905119"/>
                  <a:ext cx="11887201" cy="5857188"/>
                </a:xfrm>
                <a:prstGeom prst="rect">
                  <a:avLst/>
                </a:prstGeom>
              </p:spPr>
            </p:pic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70B23304-D315-B8D9-3ACA-1274C8386364}"/>
                  </a:ext>
                </a:extLst>
              </p:cNvPr>
              <p:cNvGrpSpPr/>
              <p:nvPr/>
            </p:nvGrpSpPr>
            <p:grpSpPr>
              <a:xfrm>
                <a:off x="1481971" y="1248111"/>
                <a:ext cx="9186862" cy="5621446"/>
                <a:chOff x="1481971" y="1248111"/>
                <a:chExt cx="9186862" cy="5621446"/>
              </a:xfrm>
            </p:grpSpPr>
            <p:sp>
              <p:nvSpPr>
                <p:cNvPr id="15" name="Rounded Rectangle 14">
                  <a:extLst>
                    <a:ext uri="{FF2B5EF4-FFF2-40B4-BE49-F238E27FC236}">
                      <a16:creationId xmlns:a16="http://schemas.microsoft.com/office/drawing/2014/main" id="{69CF3E2F-9D6E-BE57-BB15-3B8EC862E9AE}"/>
                    </a:ext>
                  </a:extLst>
                </p:cNvPr>
                <p:cNvSpPr/>
                <p:nvPr/>
              </p:nvSpPr>
              <p:spPr>
                <a:xfrm>
                  <a:off x="1481971" y="1248111"/>
                  <a:ext cx="9186862" cy="5621446"/>
                </a:xfrm>
                <a:prstGeom prst="roundRect">
                  <a:avLst>
                    <a:gd name="adj" fmla="val 154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71733746-08E8-035F-F42C-78C81E0EACC3}"/>
                    </a:ext>
                  </a:extLst>
                </p:cNvPr>
                <p:cNvSpPr txBox="1"/>
                <p:nvPr/>
              </p:nvSpPr>
              <p:spPr>
                <a:xfrm>
                  <a:off x="2043359" y="2120812"/>
                  <a:ext cx="1037463" cy="32181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100" b="1" dirty="0">
                      <a:solidFill>
                        <a:schemeClr val="tx2">
                          <a:lumMod val="10000"/>
                        </a:schemeClr>
                      </a:solidFill>
                      <a:latin typeface="Aptos" panose="020B0004020202020204" pitchFamily="34" charset="0"/>
                    </a:rPr>
                    <a:t>LNDO:  </a:t>
                  </a:r>
                  <a:r>
                    <a:rPr lang="en-US" sz="1100" dirty="0">
                      <a:solidFill>
                        <a:schemeClr val="tx2">
                          <a:lumMod val="10000"/>
                        </a:schemeClr>
                      </a:solidFill>
                      <a:latin typeface="Aptos" panose="020B0004020202020204" pitchFamily="34" charset="0"/>
                    </a:rPr>
                    <a:t>ENWL</a:t>
                  </a:r>
                </a:p>
              </p:txBody>
            </p:sp>
            <p:grpSp>
              <p:nvGrpSpPr>
                <p:cNvPr id="2" name="Group 1">
                  <a:extLst>
                    <a:ext uri="{FF2B5EF4-FFF2-40B4-BE49-F238E27FC236}">
                      <a16:creationId xmlns:a16="http://schemas.microsoft.com/office/drawing/2014/main" id="{3A0F4040-CFEE-0873-86E5-8616B842C11E}"/>
                    </a:ext>
                  </a:extLst>
                </p:cNvPr>
                <p:cNvGrpSpPr/>
                <p:nvPr/>
              </p:nvGrpSpPr>
              <p:grpSpPr>
                <a:xfrm>
                  <a:off x="2118885" y="1286600"/>
                  <a:ext cx="7233528" cy="765633"/>
                  <a:chOff x="1712485" y="1234303"/>
                  <a:chExt cx="7233528" cy="765633"/>
                </a:xfrm>
              </p:grpSpPr>
              <p:grpSp>
                <p:nvGrpSpPr>
                  <p:cNvPr id="18" name="Group 17">
                    <a:extLst>
                      <a:ext uri="{FF2B5EF4-FFF2-40B4-BE49-F238E27FC236}">
                        <a16:creationId xmlns:a16="http://schemas.microsoft.com/office/drawing/2014/main" id="{7B9DB40A-B897-B59F-2366-9AFDE08B8C6E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712485" y="1234303"/>
                    <a:ext cx="6395300" cy="765633"/>
                    <a:chOff x="2859041" y="1864324"/>
                    <a:chExt cx="7327567" cy="877240"/>
                  </a:xfrm>
                </p:grpSpPr>
                <p:pic>
                  <p:nvPicPr>
                    <p:cNvPr id="10" name="Picture 9">
                      <a:extLst>
                        <a:ext uri="{FF2B5EF4-FFF2-40B4-BE49-F238E27FC236}">
                          <a16:creationId xmlns:a16="http://schemas.microsoft.com/office/drawing/2014/main" id="{7CA80036-A592-8C60-FE50-26E48665152B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/>
                    <a:stretch>
                      <a:fillRect/>
                    </a:stretch>
                  </p:blipFill>
                  <p:spPr>
                    <a:xfrm>
                      <a:off x="2859041" y="1864324"/>
                      <a:ext cx="6503019" cy="87724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7" name="Picture 16">
                      <a:extLst>
                        <a:ext uri="{FF2B5EF4-FFF2-40B4-BE49-F238E27FC236}">
                          <a16:creationId xmlns:a16="http://schemas.microsoft.com/office/drawing/2014/main" id="{6FEC24EC-4E05-968A-44E0-5F33B9414633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/>
                    <a:stretch>
                      <a:fillRect/>
                    </a:stretch>
                  </p:blipFill>
                  <p:spPr>
                    <a:xfrm>
                      <a:off x="9223017" y="2185652"/>
                      <a:ext cx="963591" cy="53532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35" name="Group 34">
                    <a:extLst>
                      <a:ext uri="{FF2B5EF4-FFF2-40B4-BE49-F238E27FC236}">
                        <a16:creationId xmlns:a16="http://schemas.microsoft.com/office/drawing/2014/main" id="{EEA0C4DC-3708-304B-20B2-C91103F6B0B4}"/>
                      </a:ext>
                    </a:extLst>
                  </p:cNvPr>
                  <p:cNvGrpSpPr/>
                  <p:nvPr/>
                </p:nvGrpSpPr>
                <p:grpSpPr>
                  <a:xfrm>
                    <a:off x="8105017" y="1516087"/>
                    <a:ext cx="840996" cy="467221"/>
                    <a:chOff x="9701343" y="1601732"/>
                    <a:chExt cx="840996" cy="467221"/>
                  </a:xfrm>
                </p:grpSpPr>
                <p:pic>
                  <p:nvPicPr>
                    <p:cNvPr id="34" name="Picture 33">
                      <a:extLst>
                        <a:ext uri="{FF2B5EF4-FFF2-40B4-BE49-F238E27FC236}">
                          <a16:creationId xmlns:a16="http://schemas.microsoft.com/office/drawing/2014/main" id="{90EC8066-900B-BBAA-54CB-9CD25CC8B4AD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>
                      <a:biLevel thresh="50000"/>
                    </a:blip>
                    <a:stretch>
                      <a:fillRect/>
                    </a:stretch>
                  </p:blipFill>
                  <p:spPr>
                    <a:xfrm>
                      <a:off x="9701343" y="1601732"/>
                      <a:ext cx="840996" cy="467221"/>
                    </a:xfrm>
                    <a:prstGeom prst="rect">
                      <a:avLst/>
                    </a:prstGeom>
                    <a:solidFill>
                      <a:schemeClr val="accent2"/>
                    </a:solidFill>
                  </p:spPr>
                </p:pic>
                <p:sp>
                  <p:nvSpPr>
                    <p:cNvPr id="33" name="Rounded Rectangle 32">
                      <a:extLst>
                        <a:ext uri="{FF2B5EF4-FFF2-40B4-BE49-F238E27FC236}">
                          <a16:creationId xmlns:a16="http://schemas.microsoft.com/office/drawing/2014/main" id="{F17D46D2-FCF1-49E0-8478-ADEB3339CF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34998" y="1676261"/>
                      <a:ext cx="720000" cy="324000"/>
                    </a:xfrm>
                    <a:prstGeom prst="roundRect">
                      <a:avLst/>
                    </a:prstGeom>
                    <a:solidFill>
                      <a:schemeClr val="tx2">
                        <a:lumMod val="10000"/>
                      </a:schemeClr>
                    </a:solidFill>
                    <a:ln>
                      <a:solidFill>
                        <a:schemeClr val="tx2">
                          <a:lumMod val="1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sz="1200" dirty="0">
                          <a:latin typeface="Aptos" panose="020B0004020202020204" pitchFamily="34" charset="0"/>
                        </a:rPr>
                        <a:t>Export</a:t>
                      </a:r>
                    </a:p>
                  </p:txBody>
                </p:sp>
              </p:grpSp>
            </p:grp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2E1E024F-A086-7DFF-D208-7CE27C7161EF}"/>
                    </a:ext>
                  </a:extLst>
                </p:cNvPr>
                <p:cNvGrpSpPr/>
                <p:nvPr/>
              </p:nvGrpSpPr>
              <p:grpSpPr>
                <a:xfrm>
                  <a:off x="1794074" y="2396731"/>
                  <a:ext cx="8157724" cy="4395735"/>
                  <a:chOff x="1387674" y="2396731"/>
                  <a:chExt cx="8157724" cy="4395735"/>
                </a:xfrm>
              </p:grpSpPr>
              <p:pic>
                <p:nvPicPr>
                  <p:cNvPr id="19" name="Picture 18">
                    <a:extLst>
                      <a:ext uri="{FF2B5EF4-FFF2-40B4-BE49-F238E27FC236}">
                        <a16:creationId xmlns:a16="http://schemas.microsoft.com/office/drawing/2014/main" id="{23E07CBC-F2EA-66EE-890B-14E29C2D284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rcRect l="55800" b="12543"/>
                  <a:stretch>
                    <a:fillRect/>
                  </a:stretch>
                </p:blipFill>
                <p:spPr>
                  <a:xfrm>
                    <a:off x="6324598" y="2396731"/>
                    <a:ext cx="3220800" cy="4395735"/>
                  </a:xfrm>
                  <a:prstGeom prst="rect">
                    <a:avLst/>
                  </a:prstGeom>
                </p:spPr>
              </p:pic>
              <p:pic>
                <p:nvPicPr>
                  <p:cNvPr id="7" name="Picture 6">
                    <a:extLst>
                      <a:ext uri="{FF2B5EF4-FFF2-40B4-BE49-F238E27FC236}">
                        <a16:creationId xmlns:a16="http://schemas.microsoft.com/office/drawing/2014/main" id="{C8F21E4C-D313-1EA4-4A2D-EF8A952726D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rcRect r="43304" b="12543"/>
                  <a:stretch>
                    <a:fillRect/>
                  </a:stretch>
                </p:blipFill>
                <p:spPr>
                  <a:xfrm>
                    <a:off x="1387674" y="2396731"/>
                    <a:ext cx="4131380" cy="4395735"/>
                  </a:xfrm>
                  <a:prstGeom prst="rect">
                    <a:avLst/>
                  </a:prstGeom>
                </p:spPr>
              </p:pic>
              <p:pic>
                <p:nvPicPr>
                  <p:cNvPr id="8" name="Picture 7">
                    <a:extLst>
                      <a:ext uri="{FF2B5EF4-FFF2-40B4-BE49-F238E27FC236}">
                        <a16:creationId xmlns:a16="http://schemas.microsoft.com/office/drawing/2014/main" id="{68F5441C-52A5-CF16-83F7-D5CEFAB3E31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rcRect l="45641" r="43304" b="12543"/>
                  <a:stretch>
                    <a:fillRect/>
                  </a:stretch>
                </p:blipFill>
                <p:spPr>
                  <a:xfrm>
                    <a:off x="5519054" y="2396731"/>
                    <a:ext cx="805544" cy="4395735"/>
                  </a:xfrm>
                  <a:prstGeom prst="rect">
                    <a:avLst/>
                  </a:prstGeom>
                </p:spPr>
              </p:pic>
            </p:grpSp>
          </p:grp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043079D-CAD9-55DB-E3D6-89B3B878ACA2}"/>
                </a:ext>
              </a:extLst>
            </p:cNvPr>
            <p:cNvSpPr txBox="1"/>
            <p:nvPr/>
          </p:nvSpPr>
          <p:spPr>
            <a:xfrm>
              <a:off x="6530315" y="2613615"/>
              <a:ext cx="138529" cy="246221"/>
            </a:xfrm>
            <a:prstGeom prst="rect">
              <a:avLst/>
            </a:prstGeom>
            <a:solidFill>
              <a:srgbClr val="F7FAFB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tx2">
                      <a:lumMod val="10000"/>
                    </a:schemeClr>
                  </a:solidFill>
                  <a:latin typeface="Aptos" panose="020B0004020202020204" pitchFamily="34" charset="0"/>
                </a:rPr>
                <a:t>3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37308D37-C877-65D5-6666-EE07D18CAD58}"/>
              </a:ext>
            </a:extLst>
          </p:cNvPr>
          <p:cNvSpPr txBox="1"/>
          <p:nvPr/>
        </p:nvSpPr>
        <p:spPr>
          <a:xfrm>
            <a:off x="-22180" y="1101934"/>
            <a:ext cx="2125903" cy="369332"/>
          </a:xfrm>
          <a:prstGeom prst="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MOCK EXAMPLE</a:t>
            </a:r>
          </a:p>
        </p:txBody>
      </p:sp>
    </p:spTree>
    <p:extLst>
      <p:ext uri="{BB962C8B-B14F-4D97-AF65-F5344CB8AC3E}">
        <p14:creationId xmlns:p14="http://schemas.microsoft.com/office/powerpoint/2010/main" val="2776826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04CD7-9CED-C8B0-017D-E439C7D67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02D9D42-65AB-7177-6A90-C19FE50B3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CD32B8-72FE-B685-5CC7-75D36E934B7B}"/>
              </a:ext>
            </a:extLst>
          </p:cNvPr>
          <p:cNvSpPr txBox="1"/>
          <p:nvPr/>
        </p:nvSpPr>
        <p:spPr>
          <a:xfrm>
            <a:off x="1188704" y="1196658"/>
            <a:ext cx="5334583" cy="4442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rgbClr val="15315A"/>
                </a:solidFill>
              </a:rPr>
              <a:t>Review Meeting 2 outcomes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rgbClr val="15315A"/>
                </a:solidFill>
              </a:rPr>
              <a:t>Complete "Keep It Up-to-Date" stage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rgbClr val="15315A"/>
                </a:solidFill>
              </a:rPr>
              <a:t>DNO validation</a:t>
            </a:r>
          </a:p>
          <a:p>
            <a:pPr marL="800100" lvl="1" indent="-3429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rgbClr val="15315A"/>
                </a:solidFill>
              </a:rPr>
              <a:t>Can we bridge some of the gaps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rgbClr val="15315A"/>
                </a:solidFill>
              </a:rPr>
              <a:t>Define the MVP</a:t>
            </a:r>
          </a:p>
          <a:p>
            <a:pPr marL="800100" lvl="1" indent="-3429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rgbClr val="15315A"/>
                </a:solidFill>
              </a:rPr>
              <a:t>Verify key themes identified</a:t>
            </a:r>
          </a:p>
          <a:p>
            <a:pPr marL="800100" lvl="1" indent="-3429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rgbClr val="15315A"/>
                </a:solidFill>
              </a:rPr>
              <a:t>Feature prioritisation</a:t>
            </a:r>
          </a:p>
          <a:p>
            <a:pPr marL="800100" lvl="1" indent="-3429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rgbClr val="15315A"/>
                </a:solidFill>
              </a:rPr>
              <a:t>Agree data standardisation approach</a:t>
            </a:r>
          </a:p>
        </p:txBody>
      </p:sp>
    </p:spTree>
    <p:extLst>
      <p:ext uri="{BB962C8B-B14F-4D97-AF65-F5344CB8AC3E}">
        <p14:creationId xmlns:p14="http://schemas.microsoft.com/office/powerpoint/2010/main" val="28562054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5038BA-FB1F-D9BD-7ED0-B47CB66A5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8208F93-E701-B7C4-9FD2-4F1F21F40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MVP FEATURES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30873AEB-755A-042D-23AA-FF67AB9910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546009"/>
              </p:ext>
            </p:extLst>
          </p:nvPr>
        </p:nvGraphicFramePr>
        <p:xfrm>
          <a:off x="1014984" y="1259162"/>
          <a:ext cx="9994392" cy="323770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498598">
                  <a:extLst>
                    <a:ext uri="{9D8B030D-6E8A-4147-A177-3AD203B41FA5}">
                      <a16:colId xmlns:a16="http://schemas.microsoft.com/office/drawing/2014/main" val="707070334"/>
                    </a:ext>
                  </a:extLst>
                </a:gridCol>
                <a:gridCol w="2498598">
                  <a:extLst>
                    <a:ext uri="{9D8B030D-6E8A-4147-A177-3AD203B41FA5}">
                      <a16:colId xmlns:a16="http://schemas.microsoft.com/office/drawing/2014/main" val="258999228"/>
                    </a:ext>
                  </a:extLst>
                </a:gridCol>
                <a:gridCol w="2498598">
                  <a:extLst>
                    <a:ext uri="{9D8B030D-6E8A-4147-A177-3AD203B41FA5}">
                      <a16:colId xmlns:a16="http://schemas.microsoft.com/office/drawing/2014/main" val="3228058259"/>
                    </a:ext>
                  </a:extLst>
                </a:gridCol>
                <a:gridCol w="2498598">
                  <a:extLst>
                    <a:ext uri="{9D8B030D-6E8A-4147-A177-3AD203B41FA5}">
                      <a16:colId xmlns:a16="http://schemas.microsoft.com/office/drawing/2014/main" val="3139908397"/>
                    </a:ext>
                  </a:extLst>
                </a:gridCol>
              </a:tblGrid>
              <a:tr h="587926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Montserrat" panose="00000500000000000000" pitchFamily="2" charset="0"/>
                        </a:rPr>
                        <a:t>MUST HAVE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Montserrat" panose="00000500000000000000" pitchFamily="2" charset="0"/>
                        </a:rPr>
                        <a:t>SHOULD HAVE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Montserrat" panose="00000500000000000000" pitchFamily="2" charset="0"/>
                        </a:rPr>
                        <a:t>COULD HAVE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Montserrat" panose="00000500000000000000" pitchFamily="2" charset="0"/>
                        </a:rPr>
                        <a:t>WON’T HAVE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8443431"/>
                  </a:ext>
                </a:extLst>
              </a:tr>
              <a:tr h="264978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n-GB" sz="16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n-GB" sz="16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n-GB" sz="16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n-GB" sz="16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043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39997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DE1426-0406-07F2-4C8C-5FC72F2217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6807E4F-A793-D306-101D-269976AE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OTHER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216902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258AC-C445-3FF7-3F82-829AF64E0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1D2B5E-202B-B7DD-0E12-63AEEE91C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RECAP</a:t>
            </a:r>
          </a:p>
        </p:txBody>
      </p:sp>
    </p:spTree>
    <p:extLst>
      <p:ext uri="{BB962C8B-B14F-4D97-AF65-F5344CB8AC3E}">
        <p14:creationId xmlns:p14="http://schemas.microsoft.com/office/powerpoint/2010/main" val="2295654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FB9DDA-3697-D385-385E-AEF223205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055B57F-4B85-54EB-9B14-6EE42F46F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3200" dirty="0"/>
              <a:t>PURPOSE OF THE SUBGROUP</a:t>
            </a:r>
          </a:p>
        </p:txBody>
      </p:sp>
    </p:spTree>
    <p:extLst>
      <p:ext uri="{BB962C8B-B14F-4D97-AF65-F5344CB8AC3E}">
        <p14:creationId xmlns:p14="http://schemas.microsoft.com/office/powerpoint/2010/main" val="3010300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F16DEE-A9F3-BD74-55F3-C66DBC1BD6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78DEAB-CBF9-56F1-6917-679B3A250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OUR GOAL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E8EFFC-C2B0-B888-9A7E-E37C8817ED02}"/>
              </a:ext>
            </a:extLst>
          </p:cNvPr>
          <p:cNvSpPr txBox="1"/>
          <p:nvPr/>
        </p:nvSpPr>
        <p:spPr>
          <a:xfrm>
            <a:off x="1080357" y="1738728"/>
            <a:ext cx="9180517" cy="1118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chemeClr val="accent3">
                    <a:lumMod val="50000"/>
                  </a:schemeClr>
                </a:solidFill>
              </a:rPr>
              <a:t>Provide expertise on the functional and technical requirements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chemeClr val="accent3">
                    <a:lumMod val="50000"/>
                  </a:schemeClr>
                </a:solidFill>
              </a:rPr>
              <a:t> Ensuring the solution meets the needs of all stakeholders</a:t>
            </a:r>
          </a:p>
        </p:txBody>
      </p:sp>
    </p:spTree>
    <p:extLst>
      <p:ext uri="{BB962C8B-B14F-4D97-AF65-F5344CB8AC3E}">
        <p14:creationId xmlns:p14="http://schemas.microsoft.com/office/powerpoint/2010/main" val="1443363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B93E44-8495-1D36-C3F6-EA6B3CCC8A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80DF43-5AE8-D8EC-74E3-7EDEE9E55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SCOPE OF AUTHORITY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540317-6B67-BF5F-819C-8E557E2F7B4F}"/>
              </a:ext>
            </a:extLst>
          </p:cNvPr>
          <p:cNvSpPr txBox="1"/>
          <p:nvPr/>
        </p:nvSpPr>
        <p:spPr>
          <a:xfrm>
            <a:off x="1057648" y="994853"/>
            <a:ext cx="10507778" cy="4996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GB" b="1" dirty="0">
                <a:solidFill>
                  <a:schemeClr val="accent3"/>
                </a:solidFill>
                <a:latin typeface="Montserrat" pitchFamily="2" charset="77"/>
              </a:rPr>
              <a:t>Within scope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chemeClr val="accent3">
                    <a:lumMod val="50000"/>
                  </a:schemeClr>
                </a:solidFill>
              </a:rPr>
              <a:t>Identify user needs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chemeClr val="accent3">
                    <a:lumMod val="50000"/>
                  </a:schemeClr>
                </a:solidFill>
              </a:rPr>
              <a:t>Help define the requirements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chemeClr val="accent3">
                    <a:lumMod val="50000"/>
                  </a:schemeClr>
                </a:solidFill>
              </a:rPr>
              <a:t>Advise on design 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chemeClr val="accent3">
                    <a:lumMod val="50000"/>
                  </a:schemeClr>
                </a:solidFill>
              </a:rPr>
              <a:t>Share your expertise 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chemeClr val="accent3">
                    <a:lumMod val="50000"/>
                  </a:schemeClr>
                </a:solidFill>
              </a:rPr>
              <a:t>Identify and resolve edge-cases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chemeClr val="accent3">
                    <a:lumMod val="50000"/>
                  </a:schemeClr>
                </a:solidFill>
              </a:rPr>
              <a:t>Ensure solution is viable for both users and DNOs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chemeClr val="accent3">
                    <a:lumMod val="50000"/>
                  </a:schemeClr>
                </a:solidFill>
              </a:rPr>
              <a:t>Recommend data standardisation approaches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chemeClr val="accent3">
                    <a:lumMod val="50000"/>
                  </a:schemeClr>
                </a:solidFill>
              </a:rPr>
              <a:t>Validate proposed solutions against real-world use cases</a:t>
            </a:r>
          </a:p>
        </p:txBody>
      </p:sp>
    </p:spTree>
    <p:extLst>
      <p:ext uri="{BB962C8B-B14F-4D97-AF65-F5344CB8AC3E}">
        <p14:creationId xmlns:p14="http://schemas.microsoft.com/office/powerpoint/2010/main" val="36186343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1B398E-8593-9AA2-268A-8BB8EAFFB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4420193-14BB-0920-4606-55C740B95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MEETING TWO OUTCOMES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018360-9A1D-44EC-EBF7-D2E006E7CC53}"/>
              </a:ext>
            </a:extLst>
          </p:cNvPr>
          <p:cNvSpPr txBox="1"/>
          <p:nvPr/>
        </p:nvSpPr>
        <p:spPr>
          <a:xfrm>
            <a:off x="1031353" y="1531621"/>
            <a:ext cx="9557269" cy="2482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20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What We Covered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Validated the 6-step user journey framework (with Step 0 "Trigger" added)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Walked through each step systematically documenting pain points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Completed: Find → Get → Standardise → Check → Use It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Agreed IDNOs likely out of MVP scope due to complexity</a:t>
            </a:r>
          </a:p>
        </p:txBody>
      </p:sp>
    </p:spTree>
    <p:extLst>
      <p:ext uri="{BB962C8B-B14F-4D97-AF65-F5344CB8AC3E}">
        <p14:creationId xmlns:p14="http://schemas.microsoft.com/office/powerpoint/2010/main" val="2351203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AD1514-49C4-13C7-D3C5-7FDF56EF8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43DC8F1-A4F7-DCBA-AE16-7CFC69598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7 STEPS IDENTIFIED </a:t>
            </a:r>
          </a:p>
        </p:txBody>
      </p:sp>
      <p:sp>
        <p:nvSpPr>
          <p:cNvPr id="11" name="Bent Arrow 10">
            <a:extLst>
              <a:ext uri="{FF2B5EF4-FFF2-40B4-BE49-F238E27FC236}">
                <a16:creationId xmlns:a16="http://schemas.microsoft.com/office/drawing/2014/main" id="{281B591B-62C1-8A12-07D7-3D5DE009AE8A}"/>
              </a:ext>
            </a:extLst>
          </p:cNvPr>
          <p:cNvSpPr/>
          <p:nvPr/>
        </p:nvSpPr>
        <p:spPr>
          <a:xfrm rot="16200000" flipH="1" flipV="1">
            <a:off x="10102052" y="1132875"/>
            <a:ext cx="750890" cy="1672480"/>
          </a:xfrm>
          <a:prstGeom prst="bentArrow">
            <a:avLst>
              <a:gd name="adj1" fmla="val 1095"/>
              <a:gd name="adj2" fmla="val 9301"/>
              <a:gd name="adj3" fmla="val 12699"/>
              <a:gd name="adj4" fmla="val 39482"/>
            </a:avLst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8" name="Bent Arrow 17">
            <a:extLst>
              <a:ext uri="{FF2B5EF4-FFF2-40B4-BE49-F238E27FC236}">
                <a16:creationId xmlns:a16="http://schemas.microsoft.com/office/drawing/2014/main" id="{045E0F34-2287-7EE7-4455-7CDDD083923B}"/>
              </a:ext>
            </a:extLst>
          </p:cNvPr>
          <p:cNvSpPr/>
          <p:nvPr/>
        </p:nvSpPr>
        <p:spPr>
          <a:xfrm flipH="1" flipV="1">
            <a:off x="10603367" y="4513441"/>
            <a:ext cx="639732" cy="919384"/>
          </a:xfrm>
          <a:prstGeom prst="bentArrow">
            <a:avLst>
              <a:gd name="adj1" fmla="val 1095"/>
              <a:gd name="adj2" fmla="val 9301"/>
              <a:gd name="adj3" fmla="val 12699"/>
              <a:gd name="adj4" fmla="val 39482"/>
            </a:avLst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9" name="Bent Arrow 18">
            <a:extLst>
              <a:ext uri="{FF2B5EF4-FFF2-40B4-BE49-F238E27FC236}">
                <a16:creationId xmlns:a16="http://schemas.microsoft.com/office/drawing/2014/main" id="{D869D881-1455-030F-382E-C4D6C6D9413C}"/>
              </a:ext>
            </a:extLst>
          </p:cNvPr>
          <p:cNvSpPr/>
          <p:nvPr/>
        </p:nvSpPr>
        <p:spPr>
          <a:xfrm rot="5400000" flipH="1" flipV="1">
            <a:off x="7106160" y="4617117"/>
            <a:ext cx="829674" cy="684589"/>
          </a:xfrm>
          <a:prstGeom prst="bentArrow">
            <a:avLst>
              <a:gd name="adj1" fmla="val 1095"/>
              <a:gd name="adj2" fmla="val 9301"/>
              <a:gd name="adj3" fmla="val 12699"/>
              <a:gd name="adj4" fmla="val 39482"/>
            </a:avLst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1" name="Bent Arrow 20">
            <a:extLst>
              <a:ext uri="{FF2B5EF4-FFF2-40B4-BE49-F238E27FC236}">
                <a16:creationId xmlns:a16="http://schemas.microsoft.com/office/drawing/2014/main" id="{647D3235-003D-5A04-89FB-FA8D85425541}"/>
              </a:ext>
            </a:extLst>
          </p:cNvPr>
          <p:cNvSpPr/>
          <p:nvPr/>
        </p:nvSpPr>
        <p:spPr>
          <a:xfrm rot="10800000" flipH="1" flipV="1">
            <a:off x="7242080" y="1531991"/>
            <a:ext cx="1427177" cy="812570"/>
          </a:xfrm>
          <a:prstGeom prst="bentArrow">
            <a:avLst>
              <a:gd name="adj1" fmla="val 1095"/>
              <a:gd name="adj2" fmla="val 9301"/>
              <a:gd name="adj3" fmla="val 12699"/>
              <a:gd name="adj4" fmla="val 39482"/>
            </a:avLst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3838208-5838-FD8D-3CB6-96207A631E88}"/>
              </a:ext>
            </a:extLst>
          </p:cNvPr>
          <p:cNvCxnSpPr>
            <a:cxnSpLocks/>
          </p:cNvCxnSpPr>
          <p:nvPr/>
        </p:nvCxnSpPr>
        <p:spPr>
          <a:xfrm flipH="1" flipV="1">
            <a:off x="7275032" y="2946104"/>
            <a:ext cx="1465" cy="900000"/>
          </a:xfrm>
          <a:prstGeom prst="straightConnector1">
            <a:avLst/>
          </a:prstGeom>
          <a:ln w="15875"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6F12260D-8E92-1CBB-A1EA-CA3FDA3CB075}"/>
              </a:ext>
            </a:extLst>
          </p:cNvPr>
          <p:cNvCxnSpPr/>
          <p:nvPr/>
        </p:nvCxnSpPr>
        <p:spPr>
          <a:xfrm flipH="1" flipV="1">
            <a:off x="11233367" y="2901424"/>
            <a:ext cx="1465" cy="900000"/>
          </a:xfrm>
          <a:prstGeom prst="straightConnector1">
            <a:avLst/>
          </a:prstGeom>
          <a:ln w="15875"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59AA9F75-82D6-F61A-D7CB-B87FD0A56076}"/>
              </a:ext>
            </a:extLst>
          </p:cNvPr>
          <p:cNvSpPr/>
          <p:nvPr/>
        </p:nvSpPr>
        <p:spPr>
          <a:xfrm>
            <a:off x="8669257" y="1260147"/>
            <a:ext cx="97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accent3">
                    <a:lumMod val="50000"/>
                  </a:schemeClr>
                </a:solidFill>
                <a:latin typeface="Montserrat" panose="00000500000000000000" pitchFamily="2" charset="0"/>
              </a:rPr>
              <a:t>Trigger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F369675-C1A7-50EA-2E37-19C0356F5093}"/>
              </a:ext>
            </a:extLst>
          </p:cNvPr>
          <p:cNvSpPr/>
          <p:nvPr/>
        </p:nvSpPr>
        <p:spPr>
          <a:xfrm>
            <a:off x="10753843" y="2246049"/>
            <a:ext cx="972000" cy="72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accent3">
                    <a:lumMod val="50000"/>
                  </a:schemeClr>
                </a:solidFill>
                <a:latin typeface="Montserrat" panose="00000500000000000000" pitchFamily="2" charset="0"/>
              </a:rPr>
              <a:t>Find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F18BC88-4A9F-242A-44AC-0FDB52CD328E}"/>
              </a:ext>
            </a:extLst>
          </p:cNvPr>
          <p:cNvSpPr/>
          <p:nvPr/>
        </p:nvSpPr>
        <p:spPr>
          <a:xfrm>
            <a:off x="9619788" y="5020657"/>
            <a:ext cx="972000" cy="720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Align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8364250-F45F-9B9E-DFF0-E507C4C2759D}"/>
              </a:ext>
            </a:extLst>
          </p:cNvPr>
          <p:cNvSpPr/>
          <p:nvPr/>
        </p:nvSpPr>
        <p:spPr>
          <a:xfrm>
            <a:off x="10755308" y="3816631"/>
            <a:ext cx="972000" cy="720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accent3">
                    <a:lumMod val="50000"/>
                  </a:schemeClr>
                </a:solidFill>
                <a:latin typeface="Montserrat" panose="00000500000000000000" pitchFamily="2" charset="0"/>
              </a:rPr>
              <a:t>Get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8BE0CB0-A624-B626-2326-130B07AB57D7}"/>
              </a:ext>
            </a:extLst>
          </p:cNvPr>
          <p:cNvSpPr/>
          <p:nvPr/>
        </p:nvSpPr>
        <p:spPr>
          <a:xfrm>
            <a:off x="6790805" y="3824575"/>
            <a:ext cx="972000" cy="7200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Use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0F1F4A6-6897-04DA-9CB5-0A6343880A35}"/>
              </a:ext>
            </a:extLst>
          </p:cNvPr>
          <p:cNvSpPr/>
          <p:nvPr/>
        </p:nvSpPr>
        <p:spPr>
          <a:xfrm>
            <a:off x="6770221" y="2246049"/>
            <a:ext cx="972000" cy="720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Update</a:t>
            </a:r>
          </a:p>
        </p:txBody>
      </p:sp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FB04BA9C-68A9-7045-8788-C2B73C5B7A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985019"/>
              </p:ext>
            </p:extLst>
          </p:nvPr>
        </p:nvGraphicFramePr>
        <p:xfrm>
          <a:off x="551441" y="1148056"/>
          <a:ext cx="5094290" cy="4998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2680">
                  <a:extLst>
                    <a:ext uri="{9D8B030D-6E8A-4147-A177-3AD203B41FA5}">
                      <a16:colId xmlns:a16="http://schemas.microsoft.com/office/drawing/2014/main" val="2500569289"/>
                    </a:ext>
                  </a:extLst>
                </a:gridCol>
                <a:gridCol w="3881610">
                  <a:extLst>
                    <a:ext uri="{9D8B030D-6E8A-4147-A177-3AD203B41FA5}">
                      <a16:colId xmlns:a16="http://schemas.microsoft.com/office/drawing/2014/main" val="117424062"/>
                    </a:ext>
                  </a:extLst>
                </a:gridCol>
              </a:tblGrid>
              <a:tr h="54747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  <a:latin typeface="Montserrat" pitchFamily="2" charset="77"/>
                        </a:rPr>
                        <a:t>Stage</a:t>
                      </a:r>
                    </a:p>
                  </a:txBody>
                  <a:tcPr anchor="ctr">
                    <a:solidFill>
                      <a:srgbClr val="15315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anchor="ctr">
                    <a:solidFill>
                      <a:srgbClr val="1531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029783"/>
                  </a:ext>
                </a:extLst>
              </a:tr>
              <a:tr h="856637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15315A"/>
                          </a:solidFill>
                        </a:rPr>
                        <a:t>Trigger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rgbClr val="15315A"/>
                          </a:solidFill>
                        </a:rPr>
                        <a:t>Receive notification that a charging statement has been published or updated.</a:t>
                      </a:r>
                      <a:endParaRPr lang="en-US" sz="1400" dirty="0">
                        <a:solidFill>
                          <a:srgbClr val="15315A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8548590"/>
                  </a:ext>
                </a:extLst>
              </a:tr>
              <a:tr h="856637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15315A"/>
                          </a:solidFill>
                        </a:rPr>
                        <a:t>Find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15315A"/>
                          </a:solidFill>
                        </a:rPr>
                        <a:t>Locate the correct charging statement across multiple DNO sites.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4623849"/>
                  </a:ext>
                </a:extLst>
              </a:tr>
              <a:tr h="547471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15315A"/>
                          </a:solidFill>
                        </a:rPr>
                        <a:t>Get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15315A"/>
                          </a:solidFill>
                        </a:rPr>
                        <a:t>Download all the files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78824518"/>
                  </a:ext>
                </a:extLst>
              </a:tr>
              <a:tr h="547471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15315A"/>
                          </a:solidFill>
                        </a:rPr>
                        <a:t>Align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>
                          <a:solidFill>
                            <a:srgbClr val="15315A"/>
                          </a:solidFill>
                        </a:rPr>
                        <a:t>Standardise</a:t>
                      </a:r>
                      <a:r>
                        <a:rPr lang="en-US" sz="1400" dirty="0">
                          <a:solidFill>
                            <a:srgbClr val="15315A"/>
                          </a:solidFill>
                        </a:rPr>
                        <a:t> and convert data into a format that works for us.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0365033"/>
                  </a:ext>
                </a:extLst>
              </a:tr>
              <a:tr h="547471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15315A"/>
                          </a:solidFill>
                        </a:rPr>
                        <a:t>Check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15315A"/>
                          </a:solidFill>
                        </a:rPr>
                        <a:t>Compare and verify the numbers make sense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8673777"/>
                  </a:ext>
                </a:extLst>
              </a:tr>
              <a:tr h="547471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15315A"/>
                          </a:solidFill>
                        </a:rPr>
                        <a:t>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15315A"/>
                          </a:solidFill>
                        </a:rPr>
                        <a:t>Applying the data to tendering process, explain bills and forecasts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7352233"/>
                  </a:ext>
                </a:extLst>
              </a:tr>
              <a:tr h="547471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15315A"/>
                          </a:solidFill>
                        </a:rPr>
                        <a:t>Update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15315A"/>
                          </a:solidFill>
                        </a:rPr>
                        <a:t>Monitor for updates to ensure we always have the latest rates.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49659130"/>
                  </a:ext>
                </a:extLst>
              </a:tr>
            </a:tbl>
          </a:graphicData>
        </a:graphic>
      </p:graphicFrame>
      <p:pic>
        <p:nvPicPr>
          <p:cNvPr id="47" name="Graphic 46" descr="Tick with solid fill">
            <a:extLst>
              <a:ext uri="{FF2B5EF4-FFF2-40B4-BE49-F238E27FC236}">
                <a16:creationId xmlns:a16="http://schemas.microsoft.com/office/drawing/2014/main" id="{AC7B6AFD-FFD5-CB5D-291D-B7E8B3051C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0318" y="3880119"/>
            <a:ext cx="540000" cy="540000"/>
          </a:xfrm>
          <a:prstGeom prst="rect">
            <a:avLst/>
          </a:prstGeom>
        </p:spPr>
      </p:pic>
      <p:cxnSp>
        <p:nvCxnSpPr>
          <p:cNvPr id="53" name="Elbow Connector 52">
            <a:extLst>
              <a:ext uri="{FF2B5EF4-FFF2-40B4-BE49-F238E27FC236}">
                <a16:creationId xmlns:a16="http://schemas.microsoft.com/office/drawing/2014/main" id="{40448555-90F7-C935-2833-93ECFBAB2B7A}"/>
              </a:ext>
            </a:extLst>
          </p:cNvPr>
          <p:cNvCxnSpPr>
            <a:stCxn id="43" idx="3"/>
            <a:endCxn id="37" idx="2"/>
          </p:cNvCxnSpPr>
          <p:nvPr/>
        </p:nvCxnSpPr>
        <p:spPr>
          <a:xfrm flipV="1">
            <a:off x="7742221" y="1980147"/>
            <a:ext cx="1413036" cy="625902"/>
          </a:xfrm>
          <a:prstGeom prst="bentConnector2">
            <a:avLst/>
          </a:prstGeom>
          <a:ln w="38100">
            <a:solidFill>
              <a:schemeClr val="accent2">
                <a:lumMod val="20000"/>
                <a:lumOff val="8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FDBCC231-8662-E225-29C6-9215BD079CEA}"/>
              </a:ext>
            </a:extLst>
          </p:cNvPr>
          <p:cNvSpPr/>
          <p:nvPr/>
        </p:nvSpPr>
        <p:spPr>
          <a:xfrm>
            <a:off x="7726076" y="5020657"/>
            <a:ext cx="972000" cy="720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Check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9E2E39C2-3F19-5692-4020-21E007C4DFAD}"/>
              </a:ext>
            </a:extLst>
          </p:cNvPr>
          <p:cNvCxnSpPr>
            <a:cxnSpLocks/>
            <a:stCxn id="54" idx="3"/>
          </p:cNvCxnSpPr>
          <p:nvPr/>
        </p:nvCxnSpPr>
        <p:spPr>
          <a:xfrm>
            <a:off x="8698076" y="5380657"/>
            <a:ext cx="916008" cy="3114"/>
          </a:xfrm>
          <a:prstGeom prst="straightConnector1">
            <a:avLst/>
          </a:prstGeom>
          <a:ln w="15875"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7408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766F2-E8D4-D087-6F78-DE8446A73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E67E246-1629-300B-D583-FAFE46342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PAIN POINTS CONFIRMED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9D755F-D704-D925-6A59-3321BDF4667C}"/>
              </a:ext>
            </a:extLst>
          </p:cNvPr>
          <p:cNvSpPr txBox="1"/>
          <p:nvPr/>
        </p:nvSpPr>
        <p:spPr>
          <a:xfrm>
            <a:off x="871191" y="1508184"/>
            <a:ext cx="10246176" cy="3374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Find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No centralised notification when statements are published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Information spread across 7+ DNO websites 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Difficulties getting onto mailing lists; updates often missed</a:t>
            </a:r>
          </a:p>
          <a:p>
            <a:pPr lvl="1">
              <a:lnSpc>
                <a:spcPct val="150000"/>
              </a:lnSpc>
            </a:pPr>
            <a:endParaRPr lang="en-GB" sz="1600" dirty="0">
              <a:solidFill>
                <a:schemeClr val="accent3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Get</a:t>
            </a:r>
            <a:endParaRPr lang="en-GB" sz="1600" dirty="0">
              <a:solidFill>
                <a:schemeClr val="accent3"/>
              </a:solidFill>
            </a:endParaRP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Excel files structured and named differently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No clear indication of what's changed between versions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Addendum vs republication approach varies by DNO</a:t>
            </a:r>
          </a:p>
        </p:txBody>
      </p:sp>
    </p:spTree>
    <p:extLst>
      <p:ext uri="{BB962C8B-B14F-4D97-AF65-F5344CB8AC3E}">
        <p14:creationId xmlns:p14="http://schemas.microsoft.com/office/powerpoint/2010/main" val="2194418008"/>
      </p:ext>
    </p:extLst>
  </p:cSld>
  <p:clrMapOvr>
    <a:masterClrMapping/>
  </p:clrMapOvr>
</p:sld>
</file>

<file path=ppt/theme/theme1.xml><?xml version="1.0" encoding="utf-8"?>
<a:theme xmlns:a="http://schemas.openxmlformats.org/drawingml/2006/main" name="5_Office Theme">
  <a:themeElements>
    <a:clrScheme name="Custom 1">
      <a:dk1>
        <a:srgbClr val="0079C4"/>
      </a:dk1>
      <a:lt1>
        <a:srgbClr val="FFFFFF"/>
      </a:lt1>
      <a:dk2>
        <a:srgbClr val="D0CECE"/>
      </a:dk2>
      <a:lt2>
        <a:srgbClr val="FFFFFF"/>
      </a:lt2>
      <a:accent1>
        <a:srgbClr val="0079C4"/>
      </a:accent1>
      <a:accent2>
        <a:srgbClr val="FAB647"/>
      </a:accent2>
      <a:accent3>
        <a:srgbClr val="16315B"/>
      </a:accent3>
      <a:accent4>
        <a:srgbClr val="F27A20"/>
      </a:accent4>
      <a:accent5>
        <a:srgbClr val="5A6C8E"/>
      </a:accent5>
      <a:accent6>
        <a:srgbClr val="F27A20"/>
      </a:accent6>
      <a:hlink>
        <a:srgbClr val="0563C1"/>
      </a:hlink>
      <a:folHlink>
        <a:srgbClr val="F27A20"/>
      </a:folHlink>
    </a:clrScheme>
    <a:fontScheme name="Custom 1">
      <a:majorFont>
        <a:latin typeface="Montserrat SemiBold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79366B30-A780-1049-9C13-B05EEABC07F8}" vid="{F4A25033-09FE-794C-922C-FE89BB76E1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 xmlns="b2735f37-f050-41e5-8a5e-d82ee095ede3">false</Reviewe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067D8106D2C244845E371D96267B92" ma:contentTypeVersion="5" ma:contentTypeDescription="Create a new document." ma:contentTypeScope="" ma:versionID="7935acf3a188f3e12c9356f6ab369fd8">
  <xsd:schema xmlns:xsd="http://www.w3.org/2001/XMLSchema" xmlns:xs="http://www.w3.org/2001/XMLSchema" xmlns:p="http://schemas.microsoft.com/office/2006/metadata/properties" xmlns:ns2="b2735f37-f050-41e5-8a5e-d82ee095ede3" targetNamespace="http://schemas.microsoft.com/office/2006/metadata/properties" ma:root="true" ma:fieldsID="506b5d9c917c94625e4e98f9e5870325" ns2:_="">
    <xsd:import namespace="b2735f37-f050-41e5-8a5e-d82ee095ed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Review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735f37-f050-41e5-8a5e-d82ee095ede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Reviewed" ma:index="11" nillable="true" ma:displayName="Reviewed" ma:default="0" ma:format="Dropdown" ma:hidden="true" ma:internalName="Reviewed" ma:readOnly="fals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78E77C1-0ECF-4167-A065-B02BB4CC45B2}">
  <ds:schemaRefs>
    <ds:schemaRef ds:uri="http://www.w3.org/XML/1998/namespace"/>
    <ds:schemaRef ds:uri="http://purl.org/dc/elements/1.1/"/>
    <ds:schemaRef ds:uri="http://purl.org/dc/dcmitype/"/>
    <ds:schemaRef ds:uri="c96c3749-1d7e-4169-936e-61bf0771b9d0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34dcc522-f0dc-479d-aa4e-9739e4c0f1af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447A7D11-708A-491B-9FB6-7B758DF4DEFA}"/>
</file>

<file path=customXml/itemProps3.xml><?xml version="1.0" encoding="utf-8"?>
<ds:datastoreItem xmlns:ds="http://schemas.openxmlformats.org/officeDocument/2006/customXml" ds:itemID="{A7639B0E-14A3-4C57-895E-C2A144FA70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Data First Presentation Template (blank)</Template>
  <TotalTime>3058</TotalTime>
  <Words>840</Words>
  <Application>Microsoft Office PowerPoint</Application>
  <PresentationFormat>Widescreen</PresentationFormat>
  <Paragraphs>153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Aptos</vt:lpstr>
      <vt:lpstr>Montserrat</vt:lpstr>
      <vt:lpstr>Montserrat Light</vt:lpstr>
      <vt:lpstr>Courier New</vt:lpstr>
      <vt:lpstr>Montserrat SemiBold</vt:lpstr>
      <vt:lpstr>Calibri</vt:lpstr>
      <vt:lpstr>5_Office Theme</vt:lpstr>
      <vt:lpstr>PowerPoint Presentation</vt:lpstr>
      <vt:lpstr>AGENDA</vt:lpstr>
      <vt:lpstr>RECAP</vt:lpstr>
      <vt:lpstr>PURPOSE OF THE SUBGROUP</vt:lpstr>
      <vt:lpstr>OUR GOAL</vt:lpstr>
      <vt:lpstr>SCOPE OF AUTHORITY</vt:lpstr>
      <vt:lpstr>MEETING TWO OUTCOMES</vt:lpstr>
      <vt:lpstr>7 STEPS IDENTIFIED </vt:lpstr>
      <vt:lpstr>KEY PAIN POINTS CONFIRMED</vt:lpstr>
      <vt:lpstr>KEY PAIN POINTS CONFIRMED</vt:lpstr>
      <vt:lpstr>WHERE WE LEFT OFF </vt:lpstr>
      <vt:lpstr>UPDATE STAGE </vt:lpstr>
      <vt:lpstr>KEEP IT UP-TO-DATE</vt:lpstr>
      <vt:lpstr>DNO VALIDATION OR PUSH BACK</vt:lpstr>
      <vt:lpstr>RECONCILING GAPS</vt:lpstr>
      <vt:lpstr>BRIDGING THE GAP</vt:lpstr>
      <vt:lpstr>FEATURE PRIORTISATION</vt:lpstr>
      <vt:lpstr>PRIORTISATION</vt:lpstr>
      <vt:lpstr>PowerPoint Presentation</vt:lpstr>
      <vt:lpstr>MVP FEATURES</vt:lpstr>
      <vt:lpstr>OTHER CONSIDERATIONS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Furqan Aziz</dc:creator>
  <cp:lastModifiedBy>Hannah Proffitt</cp:lastModifiedBy>
  <cp:revision>22</cp:revision>
  <cp:lastPrinted>2026-01-27T11:09:15Z</cp:lastPrinted>
  <dcterms:created xsi:type="dcterms:W3CDTF">2023-09-04T07:51:21Z</dcterms:created>
  <dcterms:modified xsi:type="dcterms:W3CDTF">2026-01-27T12:56:27Z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0x01010045067D8106D2C244845E371D96267B92</vt:lpwstr>
  </property>
  <property fmtid="{D5CDD505-2E9C-101B-9397-08002B2CF9AE}" pid="3" name="Order">
    <vt:r8>35400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MediaServiceImageTags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